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33"/>
  </p:notesMasterIdLst>
  <p:sldIdLst>
    <p:sldId id="311" r:id="rId3"/>
    <p:sldId id="258" r:id="rId4"/>
    <p:sldId id="316" r:id="rId5"/>
    <p:sldId id="309" r:id="rId6"/>
    <p:sldId id="308" r:id="rId7"/>
    <p:sldId id="287" r:id="rId8"/>
    <p:sldId id="286" r:id="rId9"/>
    <p:sldId id="283" r:id="rId10"/>
    <p:sldId id="262" r:id="rId11"/>
    <p:sldId id="271" r:id="rId12"/>
    <p:sldId id="259" r:id="rId13"/>
    <p:sldId id="264" r:id="rId14"/>
    <p:sldId id="300" r:id="rId15"/>
    <p:sldId id="266" r:id="rId16"/>
    <p:sldId id="314" r:id="rId17"/>
    <p:sldId id="291" r:id="rId18"/>
    <p:sldId id="292" r:id="rId19"/>
    <p:sldId id="293" r:id="rId20"/>
    <p:sldId id="301" r:id="rId21"/>
    <p:sldId id="302" r:id="rId22"/>
    <p:sldId id="272" r:id="rId23"/>
    <p:sldId id="299" r:id="rId24"/>
    <p:sldId id="270" r:id="rId25"/>
    <p:sldId id="319" r:id="rId26"/>
    <p:sldId id="318" r:id="rId27"/>
    <p:sldId id="296" r:id="rId28"/>
    <p:sldId id="294" r:id="rId29"/>
    <p:sldId id="313" r:id="rId30"/>
    <p:sldId id="317" r:id="rId31"/>
    <p:sldId id="29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37" d="100"/>
          <a:sy n="37" d="100"/>
        </p:scale>
        <p:origin x="84" y="642"/>
      </p:cViewPr>
      <p:guideLst/>
    </p:cSldViewPr>
  </p:slideViewPr>
  <p:notesTextViewPr>
    <p:cViewPr>
      <p:scale>
        <a:sx n="3" d="2"/>
        <a:sy n="3" d="2"/>
      </p:scale>
      <p:origin x="0" y="-348"/>
    </p:cViewPr>
  </p:notesTextViewPr>
  <p:sorterViewPr>
    <p:cViewPr>
      <p:scale>
        <a:sx n="36" d="100"/>
        <a:sy n="3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3BEAE2-CFB3-432C-B281-FEA6DE85B6A7}" type="doc">
      <dgm:prSet loTypeId="urn:microsoft.com/office/officeart/2005/8/layout/radial1" loCatId="relationship" qsTypeId="urn:microsoft.com/office/officeart/2005/8/quickstyle/3d3" qsCatId="3D" csTypeId="urn:microsoft.com/office/officeart/2005/8/colors/colorful2" csCatId="colorful" phldr="1"/>
      <dgm:spPr/>
      <dgm:t>
        <a:bodyPr/>
        <a:lstStyle/>
        <a:p>
          <a:endParaRPr lang="en-US"/>
        </a:p>
      </dgm:t>
    </dgm:pt>
    <dgm:pt modelId="{E3DA03CE-2B64-4407-A11F-AE0A32729711}">
      <dgm:prSet phldrT="[Text]" custT="1"/>
      <dgm:spPr/>
      <dgm:t>
        <a:bodyPr/>
        <a:lstStyle/>
        <a:p>
          <a:r>
            <a:rPr lang="bn-IN" sz="3200" dirty="0" smtClean="0"/>
            <a:t>উপন্যাস </a:t>
          </a:r>
          <a:endParaRPr lang="en-US" sz="3200" dirty="0"/>
        </a:p>
      </dgm:t>
    </dgm:pt>
    <dgm:pt modelId="{65B6BF6E-6E09-4821-B0E5-6F1931DA7DDA}" type="parTrans" cxnId="{2A5DDCC8-F6AE-454E-9374-A7B3321E04A1}">
      <dgm:prSet/>
      <dgm:spPr/>
      <dgm:t>
        <a:bodyPr/>
        <a:lstStyle/>
        <a:p>
          <a:endParaRPr lang="en-US"/>
        </a:p>
      </dgm:t>
    </dgm:pt>
    <dgm:pt modelId="{7512555E-DD00-4D85-8801-0194F4EA9DA6}" type="sibTrans" cxnId="{2A5DDCC8-F6AE-454E-9374-A7B3321E04A1}">
      <dgm:prSet/>
      <dgm:spPr/>
      <dgm:t>
        <a:bodyPr/>
        <a:lstStyle/>
        <a:p>
          <a:endParaRPr lang="en-US"/>
        </a:p>
      </dgm:t>
    </dgm:pt>
    <dgm:pt modelId="{F6B931F2-4E4F-4083-90A4-EE1668C538E6}">
      <dgm:prSet phldrT="[Text]" custT="1"/>
      <dgm:spPr/>
      <dgm:t>
        <a:bodyPr/>
        <a:lstStyle/>
        <a:p>
          <a:r>
            <a:rPr lang="bn-IN" sz="4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ডাহুকী </a:t>
          </a:r>
          <a:endPar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dgm:t>
    </dgm:pt>
    <dgm:pt modelId="{B5C3FA9F-8810-49C7-8A29-E146D2E1EC8B}" type="parTrans" cxnId="{98103A17-DE6C-4B4A-A9F8-618814018159}">
      <dgm:prSet/>
      <dgm:spPr/>
      <dgm:t>
        <a:bodyPr/>
        <a:lstStyle/>
        <a:p>
          <a:endParaRPr lang="en-US"/>
        </a:p>
      </dgm:t>
    </dgm:pt>
    <dgm:pt modelId="{6149DBAB-060C-4A10-8581-D3B8F6E3042C}" type="sibTrans" cxnId="{98103A17-DE6C-4B4A-A9F8-618814018159}">
      <dgm:prSet/>
      <dgm:spPr/>
      <dgm:t>
        <a:bodyPr/>
        <a:lstStyle/>
        <a:p>
          <a:endParaRPr lang="en-US"/>
        </a:p>
      </dgm:t>
    </dgm:pt>
    <dgm:pt modelId="{8187AFCC-BB9B-4846-8361-31A877669A95}">
      <dgm:prSet phldrT="[Text]" custT="1"/>
      <dgm:spPr/>
      <dgm:t>
        <a:bodyPr/>
        <a:lstStyle/>
        <a:p>
          <a:r>
            <a:rPr lang="bn-IN"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আগুনের মেয়ে </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dgm:t>
    </dgm:pt>
    <dgm:pt modelId="{E1A8F8C8-B67E-4AF9-A7BF-2F9A3B9571A7}" type="parTrans" cxnId="{734E343F-4286-4B33-83CF-615254BFA4A9}">
      <dgm:prSet/>
      <dgm:spPr/>
      <dgm:t>
        <a:bodyPr/>
        <a:lstStyle/>
        <a:p>
          <a:endParaRPr lang="en-US"/>
        </a:p>
      </dgm:t>
    </dgm:pt>
    <dgm:pt modelId="{49F10B7C-0D54-4676-A964-6ED8606A1557}" type="sibTrans" cxnId="{734E343F-4286-4B33-83CF-615254BFA4A9}">
      <dgm:prSet/>
      <dgm:spPr/>
      <dgm:t>
        <a:bodyPr/>
        <a:lstStyle/>
        <a:p>
          <a:endParaRPr lang="en-US"/>
        </a:p>
      </dgm:t>
    </dgm:pt>
    <dgm:pt modelId="{5A96AC81-5DA3-4B99-82D0-65D76AD8BF19}">
      <dgm:prSet phldrT="[Text]" custT="1"/>
      <dgm:spPr/>
      <dgm:t>
        <a:bodyPr/>
        <a:lstStyle/>
        <a:p>
          <a:r>
            <a:rPr lang="bn-IN" sz="4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উপমহাদেশ </a:t>
          </a:r>
          <a:endPar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dgm:t>
    </dgm:pt>
    <dgm:pt modelId="{C38E09EC-FF87-4A14-BBE9-BFB9847661FC}" type="parTrans" cxnId="{A8691A93-749F-4967-9A17-2E9ED27CCC76}">
      <dgm:prSet/>
      <dgm:spPr/>
      <dgm:t>
        <a:bodyPr/>
        <a:lstStyle/>
        <a:p>
          <a:endParaRPr lang="en-US"/>
        </a:p>
      </dgm:t>
    </dgm:pt>
    <dgm:pt modelId="{F78B7696-34A7-4D12-A5C8-3DCC65F7B9D8}" type="sibTrans" cxnId="{A8691A93-749F-4967-9A17-2E9ED27CCC76}">
      <dgm:prSet/>
      <dgm:spPr/>
      <dgm:t>
        <a:bodyPr/>
        <a:lstStyle/>
        <a:p>
          <a:endParaRPr lang="en-US"/>
        </a:p>
      </dgm:t>
    </dgm:pt>
    <dgm:pt modelId="{66EE5D53-16B1-40EC-9E29-2E48583C0717}">
      <dgm:prSet phldrT="[Text]" custT="1"/>
      <dgm:spPr/>
      <dgm:t>
        <a:bodyPr/>
        <a:lstStyle/>
        <a:p>
          <a:r>
            <a:rPr lang="bn-IN" sz="32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আগন্তুক </a:t>
          </a:r>
          <a:endPar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dgm:t>
    </dgm:pt>
    <dgm:pt modelId="{0C16EAEC-6958-4CBA-B561-6645A970CA0B}" type="parTrans" cxnId="{C357C95C-F3A1-43CB-8110-28A5F0270359}">
      <dgm:prSet/>
      <dgm:spPr/>
      <dgm:t>
        <a:bodyPr/>
        <a:lstStyle/>
        <a:p>
          <a:endParaRPr lang="en-US"/>
        </a:p>
      </dgm:t>
    </dgm:pt>
    <dgm:pt modelId="{E7308FC6-B53C-4131-A23A-F096516C6A01}" type="sibTrans" cxnId="{C357C95C-F3A1-43CB-8110-28A5F0270359}">
      <dgm:prSet/>
      <dgm:spPr/>
      <dgm:t>
        <a:bodyPr/>
        <a:lstStyle/>
        <a:p>
          <a:endParaRPr lang="en-US"/>
        </a:p>
      </dgm:t>
    </dgm:pt>
    <dgm:pt modelId="{1E4960E5-7689-4EDB-85E3-5C338CEFFF93}" type="pres">
      <dgm:prSet presAssocID="{5F3BEAE2-CFB3-432C-B281-FEA6DE85B6A7}" presName="cycle" presStyleCnt="0">
        <dgm:presLayoutVars>
          <dgm:chMax val="1"/>
          <dgm:dir/>
          <dgm:animLvl val="ctr"/>
          <dgm:resizeHandles val="exact"/>
        </dgm:presLayoutVars>
      </dgm:prSet>
      <dgm:spPr/>
      <dgm:t>
        <a:bodyPr/>
        <a:lstStyle/>
        <a:p>
          <a:endParaRPr lang="en-US"/>
        </a:p>
      </dgm:t>
    </dgm:pt>
    <dgm:pt modelId="{E2B6D705-69B6-4FE8-81EF-4D6921F3CF2A}" type="pres">
      <dgm:prSet presAssocID="{E3DA03CE-2B64-4407-A11F-AE0A32729711}" presName="centerShape" presStyleLbl="node0" presStyleIdx="0" presStyleCnt="1" custScaleX="113547" custScaleY="104037"/>
      <dgm:spPr/>
      <dgm:t>
        <a:bodyPr/>
        <a:lstStyle/>
        <a:p>
          <a:endParaRPr lang="en-US"/>
        </a:p>
      </dgm:t>
    </dgm:pt>
    <dgm:pt modelId="{C0FDFD87-0608-45E6-B866-3C8F06F8F092}" type="pres">
      <dgm:prSet presAssocID="{B5C3FA9F-8810-49C7-8A29-E146D2E1EC8B}" presName="Name9" presStyleLbl="parChTrans1D2" presStyleIdx="0" presStyleCnt="4"/>
      <dgm:spPr/>
      <dgm:t>
        <a:bodyPr/>
        <a:lstStyle/>
        <a:p>
          <a:endParaRPr lang="en-US"/>
        </a:p>
      </dgm:t>
    </dgm:pt>
    <dgm:pt modelId="{2BBDF7AA-167E-4E2A-8DB0-7DB0F1D6073E}" type="pres">
      <dgm:prSet presAssocID="{B5C3FA9F-8810-49C7-8A29-E146D2E1EC8B}" presName="connTx" presStyleLbl="parChTrans1D2" presStyleIdx="0" presStyleCnt="4"/>
      <dgm:spPr/>
      <dgm:t>
        <a:bodyPr/>
        <a:lstStyle/>
        <a:p>
          <a:endParaRPr lang="en-US"/>
        </a:p>
      </dgm:t>
    </dgm:pt>
    <dgm:pt modelId="{795F3FFC-6B9D-4AE4-951D-F0B9C9248BF9}" type="pres">
      <dgm:prSet presAssocID="{F6B931F2-4E4F-4083-90A4-EE1668C538E6}" presName="node" presStyleLbl="node1" presStyleIdx="0" presStyleCnt="4" custScaleX="217506" custRadScaleRad="100003" custRadScaleInc="1014">
        <dgm:presLayoutVars>
          <dgm:bulletEnabled val="1"/>
        </dgm:presLayoutVars>
      </dgm:prSet>
      <dgm:spPr/>
      <dgm:t>
        <a:bodyPr/>
        <a:lstStyle/>
        <a:p>
          <a:endParaRPr lang="en-US"/>
        </a:p>
      </dgm:t>
    </dgm:pt>
    <dgm:pt modelId="{B08C0190-B398-4EED-BB76-4A0EB30BEC24}" type="pres">
      <dgm:prSet presAssocID="{E1A8F8C8-B67E-4AF9-A7BF-2F9A3B9571A7}" presName="Name9" presStyleLbl="parChTrans1D2" presStyleIdx="1" presStyleCnt="4"/>
      <dgm:spPr/>
      <dgm:t>
        <a:bodyPr/>
        <a:lstStyle/>
        <a:p>
          <a:endParaRPr lang="en-US"/>
        </a:p>
      </dgm:t>
    </dgm:pt>
    <dgm:pt modelId="{24DF0297-D111-46AF-BC06-35048B45B66A}" type="pres">
      <dgm:prSet presAssocID="{E1A8F8C8-B67E-4AF9-A7BF-2F9A3B9571A7}" presName="connTx" presStyleLbl="parChTrans1D2" presStyleIdx="1" presStyleCnt="4"/>
      <dgm:spPr/>
      <dgm:t>
        <a:bodyPr/>
        <a:lstStyle/>
        <a:p>
          <a:endParaRPr lang="en-US"/>
        </a:p>
      </dgm:t>
    </dgm:pt>
    <dgm:pt modelId="{04CA60DF-5462-4102-A81F-D3488B60DC02}" type="pres">
      <dgm:prSet presAssocID="{8187AFCC-BB9B-4846-8361-31A877669A95}" presName="node" presStyleLbl="node1" presStyleIdx="1" presStyleCnt="4" custScaleX="135220" custScaleY="115284">
        <dgm:presLayoutVars>
          <dgm:bulletEnabled val="1"/>
        </dgm:presLayoutVars>
      </dgm:prSet>
      <dgm:spPr/>
      <dgm:t>
        <a:bodyPr/>
        <a:lstStyle/>
        <a:p>
          <a:endParaRPr lang="en-US"/>
        </a:p>
      </dgm:t>
    </dgm:pt>
    <dgm:pt modelId="{9C20C709-FF51-4F06-8C5A-4BAB04790A85}" type="pres">
      <dgm:prSet presAssocID="{C38E09EC-FF87-4A14-BBE9-BFB9847661FC}" presName="Name9" presStyleLbl="parChTrans1D2" presStyleIdx="2" presStyleCnt="4"/>
      <dgm:spPr/>
      <dgm:t>
        <a:bodyPr/>
        <a:lstStyle/>
        <a:p>
          <a:endParaRPr lang="en-US"/>
        </a:p>
      </dgm:t>
    </dgm:pt>
    <dgm:pt modelId="{83EA644D-DAD4-4699-B964-F631BDDF3DF8}" type="pres">
      <dgm:prSet presAssocID="{C38E09EC-FF87-4A14-BBE9-BFB9847661FC}" presName="connTx" presStyleLbl="parChTrans1D2" presStyleIdx="2" presStyleCnt="4"/>
      <dgm:spPr/>
      <dgm:t>
        <a:bodyPr/>
        <a:lstStyle/>
        <a:p>
          <a:endParaRPr lang="en-US"/>
        </a:p>
      </dgm:t>
    </dgm:pt>
    <dgm:pt modelId="{871A8CF3-03EF-4572-BC02-ACFE8C475AB6}" type="pres">
      <dgm:prSet presAssocID="{5A96AC81-5DA3-4B99-82D0-65D76AD8BF19}" presName="node" presStyleLbl="node1" presStyleIdx="2" presStyleCnt="4" custScaleX="205942">
        <dgm:presLayoutVars>
          <dgm:bulletEnabled val="1"/>
        </dgm:presLayoutVars>
      </dgm:prSet>
      <dgm:spPr/>
      <dgm:t>
        <a:bodyPr/>
        <a:lstStyle/>
        <a:p>
          <a:endParaRPr lang="en-US"/>
        </a:p>
      </dgm:t>
    </dgm:pt>
    <dgm:pt modelId="{767DAC5C-9915-4C66-9A03-DDB2D35F9443}" type="pres">
      <dgm:prSet presAssocID="{0C16EAEC-6958-4CBA-B561-6645A970CA0B}" presName="Name9" presStyleLbl="parChTrans1D2" presStyleIdx="3" presStyleCnt="4"/>
      <dgm:spPr/>
      <dgm:t>
        <a:bodyPr/>
        <a:lstStyle/>
        <a:p>
          <a:endParaRPr lang="en-US"/>
        </a:p>
      </dgm:t>
    </dgm:pt>
    <dgm:pt modelId="{3E6B7417-9615-433F-9B30-D1B80BABD2CD}" type="pres">
      <dgm:prSet presAssocID="{0C16EAEC-6958-4CBA-B561-6645A970CA0B}" presName="connTx" presStyleLbl="parChTrans1D2" presStyleIdx="3" presStyleCnt="4"/>
      <dgm:spPr/>
      <dgm:t>
        <a:bodyPr/>
        <a:lstStyle/>
        <a:p>
          <a:endParaRPr lang="en-US"/>
        </a:p>
      </dgm:t>
    </dgm:pt>
    <dgm:pt modelId="{CDC1F4D0-0E17-4813-810A-C41D27A782BD}" type="pres">
      <dgm:prSet presAssocID="{66EE5D53-16B1-40EC-9E29-2E48583C0717}" presName="node" presStyleLbl="node1" presStyleIdx="3" presStyleCnt="4" custScaleX="121861" custScaleY="131030">
        <dgm:presLayoutVars>
          <dgm:bulletEnabled val="1"/>
        </dgm:presLayoutVars>
      </dgm:prSet>
      <dgm:spPr/>
      <dgm:t>
        <a:bodyPr/>
        <a:lstStyle/>
        <a:p>
          <a:endParaRPr lang="en-US"/>
        </a:p>
      </dgm:t>
    </dgm:pt>
  </dgm:ptLst>
  <dgm:cxnLst>
    <dgm:cxn modelId="{98103A17-DE6C-4B4A-A9F8-618814018159}" srcId="{E3DA03CE-2B64-4407-A11F-AE0A32729711}" destId="{F6B931F2-4E4F-4083-90A4-EE1668C538E6}" srcOrd="0" destOrd="0" parTransId="{B5C3FA9F-8810-49C7-8A29-E146D2E1EC8B}" sibTransId="{6149DBAB-060C-4A10-8581-D3B8F6E3042C}"/>
    <dgm:cxn modelId="{27B51EFD-214F-4596-8E49-4CF74276D1BA}" type="presOf" srcId="{E1A8F8C8-B67E-4AF9-A7BF-2F9A3B9571A7}" destId="{24DF0297-D111-46AF-BC06-35048B45B66A}" srcOrd="1" destOrd="0" presId="urn:microsoft.com/office/officeart/2005/8/layout/radial1"/>
    <dgm:cxn modelId="{7D3DA33B-03CE-4144-858B-9D7BF90952CB}" type="presOf" srcId="{C38E09EC-FF87-4A14-BBE9-BFB9847661FC}" destId="{83EA644D-DAD4-4699-B964-F631BDDF3DF8}" srcOrd="1" destOrd="0" presId="urn:microsoft.com/office/officeart/2005/8/layout/radial1"/>
    <dgm:cxn modelId="{7DDE92C7-ACC2-4EAB-A005-B3A75EFDFB80}" type="presOf" srcId="{0C16EAEC-6958-4CBA-B561-6645A970CA0B}" destId="{767DAC5C-9915-4C66-9A03-DDB2D35F9443}" srcOrd="0" destOrd="0" presId="urn:microsoft.com/office/officeart/2005/8/layout/radial1"/>
    <dgm:cxn modelId="{2A5DDCC8-F6AE-454E-9374-A7B3321E04A1}" srcId="{5F3BEAE2-CFB3-432C-B281-FEA6DE85B6A7}" destId="{E3DA03CE-2B64-4407-A11F-AE0A32729711}" srcOrd="0" destOrd="0" parTransId="{65B6BF6E-6E09-4821-B0E5-6F1931DA7DDA}" sibTransId="{7512555E-DD00-4D85-8801-0194F4EA9DA6}"/>
    <dgm:cxn modelId="{1CE440E1-E849-425F-9122-4DF21EA52F26}" type="presOf" srcId="{E3DA03CE-2B64-4407-A11F-AE0A32729711}" destId="{E2B6D705-69B6-4FE8-81EF-4D6921F3CF2A}" srcOrd="0" destOrd="0" presId="urn:microsoft.com/office/officeart/2005/8/layout/radial1"/>
    <dgm:cxn modelId="{5AFD451E-81A5-4F92-8A81-5ABE7B17B6EE}" type="presOf" srcId="{B5C3FA9F-8810-49C7-8A29-E146D2E1EC8B}" destId="{C0FDFD87-0608-45E6-B866-3C8F06F8F092}" srcOrd="0" destOrd="0" presId="urn:microsoft.com/office/officeart/2005/8/layout/radial1"/>
    <dgm:cxn modelId="{50033A1C-F03E-4B5E-88E5-C020FFFD8634}" type="presOf" srcId="{5A96AC81-5DA3-4B99-82D0-65D76AD8BF19}" destId="{871A8CF3-03EF-4572-BC02-ACFE8C475AB6}" srcOrd="0" destOrd="0" presId="urn:microsoft.com/office/officeart/2005/8/layout/radial1"/>
    <dgm:cxn modelId="{D0F3E4DB-626A-4168-87C6-6B9B67A28E6B}" type="presOf" srcId="{B5C3FA9F-8810-49C7-8A29-E146D2E1EC8B}" destId="{2BBDF7AA-167E-4E2A-8DB0-7DB0F1D6073E}" srcOrd="1" destOrd="0" presId="urn:microsoft.com/office/officeart/2005/8/layout/radial1"/>
    <dgm:cxn modelId="{56485752-F307-4391-A01E-C4FF842976D9}" type="presOf" srcId="{F6B931F2-4E4F-4083-90A4-EE1668C538E6}" destId="{795F3FFC-6B9D-4AE4-951D-F0B9C9248BF9}" srcOrd="0" destOrd="0" presId="urn:microsoft.com/office/officeart/2005/8/layout/radial1"/>
    <dgm:cxn modelId="{C357C95C-F3A1-43CB-8110-28A5F0270359}" srcId="{E3DA03CE-2B64-4407-A11F-AE0A32729711}" destId="{66EE5D53-16B1-40EC-9E29-2E48583C0717}" srcOrd="3" destOrd="0" parTransId="{0C16EAEC-6958-4CBA-B561-6645A970CA0B}" sibTransId="{E7308FC6-B53C-4131-A23A-F096516C6A01}"/>
    <dgm:cxn modelId="{B6093962-C777-4980-9261-CF1636B62299}" type="presOf" srcId="{5F3BEAE2-CFB3-432C-B281-FEA6DE85B6A7}" destId="{1E4960E5-7689-4EDB-85E3-5C338CEFFF93}" srcOrd="0" destOrd="0" presId="urn:microsoft.com/office/officeart/2005/8/layout/radial1"/>
    <dgm:cxn modelId="{0DCDE16C-4CE0-4448-99BD-0333A1E6F874}" type="presOf" srcId="{E1A8F8C8-B67E-4AF9-A7BF-2F9A3B9571A7}" destId="{B08C0190-B398-4EED-BB76-4A0EB30BEC24}" srcOrd="0" destOrd="0" presId="urn:microsoft.com/office/officeart/2005/8/layout/radial1"/>
    <dgm:cxn modelId="{A8691A93-749F-4967-9A17-2E9ED27CCC76}" srcId="{E3DA03CE-2B64-4407-A11F-AE0A32729711}" destId="{5A96AC81-5DA3-4B99-82D0-65D76AD8BF19}" srcOrd="2" destOrd="0" parTransId="{C38E09EC-FF87-4A14-BBE9-BFB9847661FC}" sibTransId="{F78B7696-34A7-4D12-A5C8-3DCC65F7B9D8}"/>
    <dgm:cxn modelId="{8AA29E9F-F1CA-4337-A308-384349FE68CF}" type="presOf" srcId="{C38E09EC-FF87-4A14-BBE9-BFB9847661FC}" destId="{9C20C709-FF51-4F06-8C5A-4BAB04790A85}" srcOrd="0" destOrd="0" presId="urn:microsoft.com/office/officeart/2005/8/layout/radial1"/>
    <dgm:cxn modelId="{8C18AC72-0A72-443E-99E3-D40CC226C86C}" type="presOf" srcId="{66EE5D53-16B1-40EC-9E29-2E48583C0717}" destId="{CDC1F4D0-0E17-4813-810A-C41D27A782BD}" srcOrd="0" destOrd="0" presId="urn:microsoft.com/office/officeart/2005/8/layout/radial1"/>
    <dgm:cxn modelId="{734E343F-4286-4B33-83CF-615254BFA4A9}" srcId="{E3DA03CE-2B64-4407-A11F-AE0A32729711}" destId="{8187AFCC-BB9B-4846-8361-31A877669A95}" srcOrd="1" destOrd="0" parTransId="{E1A8F8C8-B67E-4AF9-A7BF-2F9A3B9571A7}" sibTransId="{49F10B7C-0D54-4676-A964-6ED8606A1557}"/>
    <dgm:cxn modelId="{906D6B6E-2A23-44A9-8FD5-DBD6D4446B94}" type="presOf" srcId="{8187AFCC-BB9B-4846-8361-31A877669A95}" destId="{04CA60DF-5462-4102-A81F-D3488B60DC02}" srcOrd="0" destOrd="0" presId="urn:microsoft.com/office/officeart/2005/8/layout/radial1"/>
    <dgm:cxn modelId="{27BC8278-C9F5-4335-9EFF-17818DA87FE0}" type="presOf" srcId="{0C16EAEC-6958-4CBA-B561-6645A970CA0B}" destId="{3E6B7417-9615-433F-9B30-D1B80BABD2CD}" srcOrd="1" destOrd="0" presId="urn:microsoft.com/office/officeart/2005/8/layout/radial1"/>
    <dgm:cxn modelId="{F4EE2421-548A-4737-AC2C-5F872BDF5192}" type="presParOf" srcId="{1E4960E5-7689-4EDB-85E3-5C338CEFFF93}" destId="{E2B6D705-69B6-4FE8-81EF-4D6921F3CF2A}" srcOrd="0" destOrd="0" presId="urn:microsoft.com/office/officeart/2005/8/layout/radial1"/>
    <dgm:cxn modelId="{F66FC627-F513-43E6-8220-11D103828D16}" type="presParOf" srcId="{1E4960E5-7689-4EDB-85E3-5C338CEFFF93}" destId="{C0FDFD87-0608-45E6-B866-3C8F06F8F092}" srcOrd="1" destOrd="0" presId="urn:microsoft.com/office/officeart/2005/8/layout/radial1"/>
    <dgm:cxn modelId="{24677E8F-59D4-4E01-B964-86C48DAB8E7B}" type="presParOf" srcId="{C0FDFD87-0608-45E6-B866-3C8F06F8F092}" destId="{2BBDF7AA-167E-4E2A-8DB0-7DB0F1D6073E}" srcOrd="0" destOrd="0" presId="urn:microsoft.com/office/officeart/2005/8/layout/radial1"/>
    <dgm:cxn modelId="{163B683E-6585-4C72-AD4F-B1DE692899B8}" type="presParOf" srcId="{1E4960E5-7689-4EDB-85E3-5C338CEFFF93}" destId="{795F3FFC-6B9D-4AE4-951D-F0B9C9248BF9}" srcOrd="2" destOrd="0" presId="urn:microsoft.com/office/officeart/2005/8/layout/radial1"/>
    <dgm:cxn modelId="{864FC388-1699-4A2D-9919-6B618AFC4072}" type="presParOf" srcId="{1E4960E5-7689-4EDB-85E3-5C338CEFFF93}" destId="{B08C0190-B398-4EED-BB76-4A0EB30BEC24}" srcOrd="3" destOrd="0" presId="urn:microsoft.com/office/officeart/2005/8/layout/radial1"/>
    <dgm:cxn modelId="{8C5C693D-F83C-4DA6-921D-F1F75BE7F40D}" type="presParOf" srcId="{B08C0190-B398-4EED-BB76-4A0EB30BEC24}" destId="{24DF0297-D111-46AF-BC06-35048B45B66A}" srcOrd="0" destOrd="0" presId="urn:microsoft.com/office/officeart/2005/8/layout/radial1"/>
    <dgm:cxn modelId="{1D737D99-7558-4190-9649-2F0334D995E2}" type="presParOf" srcId="{1E4960E5-7689-4EDB-85E3-5C338CEFFF93}" destId="{04CA60DF-5462-4102-A81F-D3488B60DC02}" srcOrd="4" destOrd="0" presId="urn:microsoft.com/office/officeart/2005/8/layout/radial1"/>
    <dgm:cxn modelId="{3261260B-4573-4105-830B-4D0B3C31F767}" type="presParOf" srcId="{1E4960E5-7689-4EDB-85E3-5C338CEFFF93}" destId="{9C20C709-FF51-4F06-8C5A-4BAB04790A85}" srcOrd="5" destOrd="0" presId="urn:microsoft.com/office/officeart/2005/8/layout/radial1"/>
    <dgm:cxn modelId="{E06B43EB-BB1B-4A37-8F82-454C01BBB333}" type="presParOf" srcId="{9C20C709-FF51-4F06-8C5A-4BAB04790A85}" destId="{83EA644D-DAD4-4699-B964-F631BDDF3DF8}" srcOrd="0" destOrd="0" presId="urn:microsoft.com/office/officeart/2005/8/layout/radial1"/>
    <dgm:cxn modelId="{7C4CC7DF-2365-481F-BDE0-7699E645A73F}" type="presParOf" srcId="{1E4960E5-7689-4EDB-85E3-5C338CEFFF93}" destId="{871A8CF3-03EF-4572-BC02-ACFE8C475AB6}" srcOrd="6" destOrd="0" presId="urn:microsoft.com/office/officeart/2005/8/layout/radial1"/>
    <dgm:cxn modelId="{8FDCA733-C3BD-4298-BE5A-D6D694DA3537}" type="presParOf" srcId="{1E4960E5-7689-4EDB-85E3-5C338CEFFF93}" destId="{767DAC5C-9915-4C66-9A03-DDB2D35F9443}" srcOrd="7" destOrd="0" presId="urn:microsoft.com/office/officeart/2005/8/layout/radial1"/>
    <dgm:cxn modelId="{9298E674-5A90-47DB-9706-F777F07CED86}" type="presParOf" srcId="{767DAC5C-9915-4C66-9A03-DDB2D35F9443}" destId="{3E6B7417-9615-433F-9B30-D1B80BABD2CD}" srcOrd="0" destOrd="0" presId="urn:microsoft.com/office/officeart/2005/8/layout/radial1"/>
    <dgm:cxn modelId="{F9DBA4A6-3338-4D2F-8255-A6517363243E}" type="presParOf" srcId="{1E4960E5-7689-4EDB-85E3-5C338CEFFF93}" destId="{CDC1F4D0-0E17-4813-810A-C41D27A782BD}"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545198-BDE3-4923-A2AA-6EDCCC77357A}"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n-US"/>
        </a:p>
      </dgm:t>
    </dgm:pt>
    <dgm:pt modelId="{F72811FF-0F7F-40F8-ACA7-34CDC1EBB7D4}">
      <dgm:prSet phldrT="[Text]" custT="1"/>
      <dgm:spPr/>
      <dgm:t>
        <a:bodyPr/>
        <a:lstStyle/>
        <a:p>
          <a:r>
            <a:rPr lang="bn-IN" sz="4400" b="1" cap="none" spc="0" dirty="0" smtClean="0">
              <a:ln w="6600">
                <a:solidFill>
                  <a:schemeClr val="accent2"/>
                </a:solidFill>
                <a:prstDash val="solid"/>
              </a:ln>
              <a:solidFill>
                <a:srgbClr val="FFFFFF"/>
              </a:solidFill>
              <a:effectLst>
                <a:outerShdw dist="38100" dir="2700000" algn="tl" rotWithShape="0">
                  <a:schemeClr val="accent2"/>
                </a:outerShdw>
              </a:effectLst>
            </a:rPr>
            <a:t>কবিতা </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dgm:t>
    </dgm:pt>
    <dgm:pt modelId="{36712322-0A78-4063-8911-4AE6E71D8F44}" type="parTrans" cxnId="{6081FE5E-4204-46C6-8100-2D8104212127}">
      <dgm:prSet/>
      <dgm:spPr/>
      <dgm:t>
        <a:bodyPr/>
        <a:lstStyle/>
        <a:p>
          <a:endParaRPr lang="en-US"/>
        </a:p>
      </dgm:t>
    </dgm:pt>
    <dgm:pt modelId="{0BA1EB0F-C2E7-4388-9537-50CFFF349853}" type="sibTrans" cxnId="{6081FE5E-4204-46C6-8100-2D8104212127}">
      <dgm:prSet/>
      <dgm:spPr/>
      <dgm:t>
        <a:bodyPr/>
        <a:lstStyle/>
        <a:p>
          <a:endParaRPr lang="en-US"/>
        </a:p>
      </dgm:t>
    </dgm:pt>
    <dgm:pt modelId="{25A21FCC-F524-4A2B-9296-AC707BABCE68}">
      <dgm:prSet phldrT="[Text]" custT="1"/>
      <dgm:spPr/>
      <dgm:t>
        <a:bodyPr/>
        <a:lstStyle/>
        <a:p>
          <a:r>
            <a:rPr lang="bn-IN"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মায়াবি পর্দা দুলে উঠো </a:t>
          </a:r>
        </a:p>
        <a:p>
          <a:r>
            <a:rPr lang="bn-IN" sz="40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একচক্ষু হরিণ </a:t>
          </a:r>
          <a:endParaRPr lang="en-US" sz="4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dgm:t>
    </dgm:pt>
    <dgm:pt modelId="{DC7D4571-2607-4D75-AB79-F96D4F3E176D}" type="parTrans" cxnId="{11396A31-FC91-4062-8D66-902FFD058BFE}">
      <dgm:prSet/>
      <dgm:spPr/>
      <dgm:t>
        <a:bodyPr/>
        <a:lstStyle/>
        <a:p>
          <a:endParaRPr lang="en-US"/>
        </a:p>
      </dgm:t>
    </dgm:pt>
    <dgm:pt modelId="{905E930F-4EC0-4DC4-8791-A40AF45C127A}" type="sibTrans" cxnId="{11396A31-FC91-4062-8D66-902FFD058BFE}">
      <dgm:prSet/>
      <dgm:spPr/>
      <dgm:t>
        <a:bodyPr/>
        <a:lstStyle/>
        <a:p>
          <a:endParaRPr lang="en-US"/>
        </a:p>
      </dgm:t>
    </dgm:pt>
    <dgm:pt modelId="{6D98DABB-2BE5-4FDD-8678-0B18EA192EB7}">
      <dgm:prSet phldrT="[Text]" custT="1"/>
      <dgm:spPr/>
      <dgm:t>
        <a:bodyPr/>
        <a:lstStyle/>
        <a:p>
          <a:r>
            <a:rPr lang="bn-IN"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লোক লোকান্তর </a:t>
          </a:r>
        </a:p>
        <a:p>
          <a:r>
            <a:rPr lang="bn-IN"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কালের কলস </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dgm:t>
    </dgm:pt>
    <dgm:pt modelId="{A485A9C6-CE23-43A6-AB1B-062FB2D1D53F}" type="parTrans" cxnId="{4C4F97B7-1614-4BB1-9F55-2791775E326A}">
      <dgm:prSet/>
      <dgm:spPr/>
      <dgm:t>
        <a:bodyPr/>
        <a:lstStyle/>
        <a:p>
          <a:endParaRPr lang="en-US"/>
        </a:p>
      </dgm:t>
    </dgm:pt>
    <dgm:pt modelId="{D0C3C2C2-4E10-4044-8A86-E9BB309C7BEE}" type="sibTrans" cxnId="{4C4F97B7-1614-4BB1-9F55-2791775E326A}">
      <dgm:prSet/>
      <dgm:spPr/>
      <dgm:t>
        <a:bodyPr/>
        <a:lstStyle/>
        <a:p>
          <a:endParaRPr lang="en-US"/>
        </a:p>
      </dgm:t>
    </dgm:pt>
    <dgm:pt modelId="{39F1A8BD-DE9E-403E-A094-36C39D338FF9}">
      <dgm:prSet phldrT="[Text]" custT="1"/>
      <dgm:spPr/>
      <dgm:t>
        <a:bodyPr/>
        <a:lstStyle/>
        <a:p>
          <a:r>
            <a:rPr lang="bn-IN" sz="36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পাখির কাছে ফুলের কাছে </a:t>
          </a:r>
        </a:p>
        <a:p>
          <a:r>
            <a:rPr lang="bn-IN" sz="36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আরব্য রজনীর রাজহাঁস </a:t>
          </a:r>
          <a:endPar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dgm:t>
    </dgm:pt>
    <dgm:pt modelId="{0D7177B5-D720-447F-89AC-3A15C44A0EF3}" type="parTrans" cxnId="{4486E23C-761F-40A8-8908-ECB5CFF9412F}">
      <dgm:prSet/>
      <dgm:spPr/>
      <dgm:t>
        <a:bodyPr/>
        <a:lstStyle/>
        <a:p>
          <a:endParaRPr lang="en-US"/>
        </a:p>
      </dgm:t>
    </dgm:pt>
    <dgm:pt modelId="{D5573E3A-E003-4C81-9208-534C668AA89E}" type="sibTrans" cxnId="{4486E23C-761F-40A8-8908-ECB5CFF9412F}">
      <dgm:prSet/>
      <dgm:spPr/>
      <dgm:t>
        <a:bodyPr/>
        <a:lstStyle/>
        <a:p>
          <a:endParaRPr lang="en-US"/>
        </a:p>
      </dgm:t>
    </dgm:pt>
    <dgm:pt modelId="{EDF01659-A75E-43F3-BA72-C623379662EA}">
      <dgm:prSet phldrT="[Text]" custT="1"/>
      <dgm:spPr/>
      <dgm:t>
        <a:bodyPr/>
        <a:lstStyle/>
        <a:p>
          <a:r>
            <a:rPr lang="bn-IN"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সোনালী কাবিন </a:t>
          </a:r>
        </a:p>
        <a:p>
          <a:r>
            <a:rPr lang="bn-IN"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মিথ্যাবাদী রাখাল </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dgm:t>
    </dgm:pt>
    <dgm:pt modelId="{C659870A-57BB-423D-AD56-ECF21B8D0C3E}" type="parTrans" cxnId="{4984125A-7A72-4DBA-B901-734DDAE53B27}">
      <dgm:prSet/>
      <dgm:spPr/>
      <dgm:t>
        <a:bodyPr/>
        <a:lstStyle/>
        <a:p>
          <a:endParaRPr lang="en-US"/>
        </a:p>
      </dgm:t>
    </dgm:pt>
    <dgm:pt modelId="{882C3FC3-519F-41C9-993B-B0F1590410B2}" type="sibTrans" cxnId="{4984125A-7A72-4DBA-B901-734DDAE53B27}">
      <dgm:prSet/>
      <dgm:spPr/>
      <dgm:t>
        <a:bodyPr/>
        <a:lstStyle/>
        <a:p>
          <a:endParaRPr lang="en-US"/>
        </a:p>
      </dgm:t>
    </dgm:pt>
    <dgm:pt modelId="{1FFD18E4-0236-4D6A-9E0E-F42C7BB76A8A}" type="pres">
      <dgm:prSet presAssocID="{B6545198-BDE3-4923-A2AA-6EDCCC77357A}" presName="diagram" presStyleCnt="0">
        <dgm:presLayoutVars>
          <dgm:chMax val="1"/>
          <dgm:dir/>
          <dgm:animLvl val="ctr"/>
          <dgm:resizeHandles val="exact"/>
        </dgm:presLayoutVars>
      </dgm:prSet>
      <dgm:spPr/>
      <dgm:t>
        <a:bodyPr/>
        <a:lstStyle/>
        <a:p>
          <a:endParaRPr lang="en-US"/>
        </a:p>
      </dgm:t>
    </dgm:pt>
    <dgm:pt modelId="{44AED732-652D-4CE0-B8F4-6C00371828A7}" type="pres">
      <dgm:prSet presAssocID="{B6545198-BDE3-4923-A2AA-6EDCCC77357A}" presName="matrix" presStyleCnt="0"/>
      <dgm:spPr/>
    </dgm:pt>
    <dgm:pt modelId="{05AD5A35-215E-4E46-8306-C43AF3FE8253}" type="pres">
      <dgm:prSet presAssocID="{B6545198-BDE3-4923-A2AA-6EDCCC77357A}" presName="tile1" presStyleLbl="node1" presStyleIdx="0" presStyleCnt="4" custLinFactNeighborY="-3048"/>
      <dgm:spPr/>
      <dgm:t>
        <a:bodyPr/>
        <a:lstStyle/>
        <a:p>
          <a:endParaRPr lang="en-US"/>
        </a:p>
      </dgm:t>
    </dgm:pt>
    <dgm:pt modelId="{94B34F1D-2453-4FE8-B15D-7E98653AAD0E}" type="pres">
      <dgm:prSet presAssocID="{B6545198-BDE3-4923-A2AA-6EDCCC77357A}" presName="tile1text" presStyleLbl="node1" presStyleIdx="0" presStyleCnt="4">
        <dgm:presLayoutVars>
          <dgm:chMax val="0"/>
          <dgm:chPref val="0"/>
          <dgm:bulletEnabled val="1"/>
        </dgm:presLayoutVars>
      </dgm:prSet>
      <dgm:spPr/>
      <dgm:t>
        <a:bodyPr/>
        <a:lstStyle/>
        <a:p>
          <a:endParaRPr lang="en-US"/>
        </a:p>
      </dgm:t>
    </dgm:pt>
    <dgm:pt modelId="{A010148B-C062-4A6D-820C-50A51E72D0FF}" type="pres">
      <dgm:prSet presAssocID="{B6545198-BDE3-4923-A2AA-6EDCCC77357A}" presName="tile2" presStyleLbl="node1" presStyleIdx="1" presStyleCnt="4" custScaleX="105182" custScaleY="102334" custLinFactNeighborX="2435" custLinFactNeighborY="1020"/>
      <dgm:spPr/>
      <dgm:t>
        <a:bodyPr/>
        <a:lstStyle/>
        <a:p>
          <a:endParaRPr lang="en-US"/>
        </a:p>
      </dgm:t>
    </dgm:pt>
    <dgm:pt modelId="{ED3B3A79-0022-4DFA-B647-4FA35D41C618}" type="pres">
      <dgm:prSet presAssocID="{B6545198-BDE3-4923-A2AA-6EDCCC77357A}" presName="tile2text" presStyleLbl="node1" presStyleIdx="1" presStyleCnt="4">
        <dgm:presLayoutVars>
          <dgm:chMax val="0"/>
          <dgm:chPref val="0"/>
          <dgm:bulletEnabled val="1"/>
        </dgm:presLayoutVars>
      </dgm:prSet>
      <dgm:spPr/>
      <dgm:t>
        <a:bodyPr/>
        <a:lstStyle/>
        <a:p>
          <a:endParaRPr lang="en-US"/>
        </a:p>
      </dgm:t>
    </dgm:pt>
    <dgm:pt modelId="{2250AC2F-D17B-4B24-B19A-9F7A545C3355}" type="pres">
      <dgm:prSet presAssocID="{B6545198-BDE3-4923-A2AA-6EDCCC77357A}" presName="tile3" presStyleLbl="node1" presStyleIdx="2" presStyleCnt="4" custScaleY="127160"/>
      <dgm:spPr/>
      <dgm:t>
        <a:bodyPr/>
        <a:lstStyle/>
        <a:p>
          <a:endParaRPr lang="en-US"/>
        </a:p>
      </dgm:t>
    </dgm:pt>
    <dgm:pt modelId="{264E4DE4-F579-4A93-894B-60C520071CAD}" type="pres">
      <dgm:prSet presAssocID="{B6545198-BDE3-4923-A2AA-6EDCCC77357A}" presName="tile3text" presStyleLbl="node1" presStyleIdx="2" presStyleCnt="4">
        <dgm:presLayoutVars>
          <dgm:chMax val="0"/>
          <dgm:chPref val="0"/>
          <dgm:bulletEnabled val="1"/>
        </dgm:presLayoutVars>
      </dgm:prSet>
      <dgm:spPr/>
      <dgm:t>
        <a:bodyPr/>
        <a:lstStyle/>
        <a:p>
          <a:endParaRPr lang="en-US"/>
        </a:p>
      </dgm:t>
    </dgm:pt>
    <dgm:pt modelId="{3EF04D4E-E485-4A2C-B4BE-2C4123E4C609}" type="pres">
      <dgm:prSet presAssocID="{B6545198-BDE3-4923-A2AA-6EDCCC77357A}" presName="tile4" presStyleLbl="node1" presStyleIdx="3" presStyleCnt="4" custScaleY="132099" custLinFactNeighborX="770" custLinFactNeighborY="-3414"/>
      <dgm:spPr/>
      <dgm:t>
        <a:bodyPr/>
        <a:lstStyle/>
        <a:p>
          <a:endParaRPr lang="en-US"/>
        </a:p>
      </dgm:t>
    </dgm:pt>
    <dgm:pt modelId="{42132F34-0D92-49DD-8868-6BBE5EACBA94}" type="pres">
      <dgm:prSet presAssocID="{B6545198-BDE3-4923-A2AA-6EDCCC77357A}" presName="tile4text" presStyleLbl="node1" presStyleIdx="3" presStyleCnt="4">
        <dgm:presLayoutVars>
          <dgm:chMax val="0"/>
          <dgm:chPref val="0"/>
          <dgm:bulletEnabled val="1"/>
        </dgm:presLayoutVars>
      </dgm:prSet>
      <dgm:spPr/>
      <dgm:t>
        <a:bodyPr/>
        <a:lstStyle/>
        <a:p>
          <a:endParaRPr lang="en-US"/>
        </a:p>
      </dgm:t>
    </dgm:pt>
    <dgm:pt modelId="{9117D631-A2D0-48AC-AECB-4F33818A4CB8}" type="pres">
      <dgm:prSet presAssocID="{B6545198-BDE3-4923-A2AA-6EDCCC77357A}" presName="centerTile" presStyleLbl="fgShp" presStyleIdx="0" presStyleCnt="1" custScaleX="114943" custScaleY="80641" custLinFactNeighborX="4244" custLinFactNeighborY="-20979">
        <dgm:presLayoutVars>
          <dgm:chMax val="0"/>
          <dgm:chPref val="0"/>
        </dgm:presLayoutVars>
      </dgm:prSet>
      <dgm:spPr/>
      <dgm:t>
        <a:bodyPr/>
        <a:lstStyle/>
        <a:p>
          <a:endParaRPr lang="en-US"/>
        </a:p>
      </dgm:t>
    </dgm:pt>
  </dgm:ptLst>
  <dgm:cxnLst>
    <dgm:cxn modelId="{291EAE80-512B-4FE1-89B5-30DE234E3DF5}" type="presOf" srcId="{6D98DABB-2BE5-4FDD-8678-0B18EA192EB7}" destId="{ED3B3A79-0022-4DFA-B647-4FA35D41C618}" srcOrd="1" destOrd="0" presId="urn:microsoft.com/office/officeart/2005/8/layout/matrix1"/>
    <dgm:cxn modelId="{5DF6A2DC-3D45-4C55-8B3B-2B4B4B085AE0}" type="presOf" srcId="{39F1A8BD-DE9E-403E-A094-36C39D338FF9}" destId="{264E4DE4-F579-4A93-894B-60C520071CAD}" srcOrd="1" destOrd="0" presId="urn:microsoft.com/office/officeart/2005/8/layout/matrix1"/>
    <dgm:cxn modelId="{CBCA5635-5902-4C96-8B40-BD61839722C6}" type="presOf" srcId="{39F1A8BD-DE9E-403E-A094-36C39D338FF9}" destId="{2250AC2F-D17B-4B24-B19A-9F7A545C3355}" srcOrd="0" destOrd="0" presId="urn:microsoft.com/office/officeart/2005/8/layout/matrix1"/>
    <dgm:cxn modelId="{BFE4DB4D-5B73-4FF0-9892-D749FFEF5220}" type="presOf" srcId="{6D98DABB-2BE5-4FDD-8678-0B18EA192EB7}" destId="{A010148B-C062-4A6D-820C-50A51E72D0FF}" srcOrd="0" destOrd="0" presId="urn:microsoft.com/office/officeart/2005/8/layout/matrix1"/>
    <dgm:cxn modelId="{11396A31-FC91-4062-8D66-902FFD058BFE}" srcId="{F72811FF-0F7F-40F8-ACA7-34CDC1EBB7D4}" destId="{25A21FCC-F524-4A2B-9296-AC707BABCE68}" srcOrd="0" destOrd="0" parTransId="{DC7D4571-2607-4D75-AB79-F96D4F3E176D}" sibTransId="{905E930F-4EC0-4DC4-8791-A40AF45C127A}"/>
    <dgm:cxn modelId="{4C4F97B7-1614-4BB1-9F55-2791775E326A}" srcId="{F72811FF-0F7F-40F8-ACA7-34CDC1EBB7D4}" destId="{6D98DABB-2BE5-4FDD-8678-0B18EA192EB7}" srcOrd="1" destOrd="0" parTransId="{A485A9C6-CE23-43A6-AB1B-062FB2D1D53F}" sibTransId="{D0C3C2C2-4E10-4044-8A86-E9BB309C7BEE}"/>
    <dgm:cxn modelId="{6081FE5E-4204-46C6-8100-2D8104212127}" srcId="{B6545198-BDE3-4923-A2AA-6EDCCC77357A}" destId="{F72811FF-0F7F-40F8-ACA7-34CDC1EBB7D4}" srcOrd="0" destOrd="0" parTransId="{36712322-0A78-4063-8911-4AE6E71D8F44}" sibTransId="{0BA1EB0F-C2E7-4388-9537-50CFFF349853}"/>
    <dgm:cxn modelId="{F84B6CA1-4C52-44A9-BF38-3E5F4E096DBD}" type="presOf" srcId="{B6545198-BDE3-4923-A2AA-6EDCCC77357A}" destId="{1FFD18E4-0236-4D6A-9E0E-F42C7BB76A8A}" srcOrd="0" destOrd="0" presId="urn:microsoft.com/office/officeart/2005/8/layout/matrix1"/>
    <dgm:cxn modelId="{8F194E15-324C-4D17-A860-D8804E75B6C3}" type="presOf" srcId="{EDF01659-A75E-43F3-BA72-C623379662EA}" destId="{42132F34-0D92-49DD-8868-6BBE5EACBA94}" srcOrd="1" destOrd="0" presId="urn:microsoft.com/office/officeart/2005/8/layout/matrix1"/>
    <dgm:cxn modelId="{C7199387-0611-4CCF-8B1F-C6D2951EDE67}" type="presOf" srcId="{EDF01659-A75E-43F3-BA72-C623379662EA}" destId="{3EF04D4E-E485-4A2C-B4BE-2C4123E4C609}" srcOrd="0" destOrd="0" presId="urn:microsoft.com/office/officeart/2005/8/layout/matrix1"/>
    <dgm:cxn modelId="{4486E23C-761F-40A8-8908-ECB5CFF9412F}" srcId="{F72811FF-0F7F-40F8-ACA7-34CDC1EBB7D4}" destId="{39F1A8BD-DE9E-403E-A094-36C39D338FF9}" srcOrd="2" destOrd="0" parTransId="{0D7177B5-D720-447F-89AC-3A15C44A0EF3}" sibTransId="{D5573E3A-E003-4C81-9208-534C668AA89E}"/>
    <dgm:cxn modelId="{3A607F96-8838-4991-898E-95F827A5938D}" type="presOf" srcId="{25A21FCC-F524-4A2B-9296-AC707BABCE68}" destId="{94B34F1D-2453-4FE8-B15D-7E98653AAD0E}" srcOrd="1" destOrd="0" presId="urn:microsoft.com/office/officeart/2005/8/layout/matrix1"/>
    <dgm:cxn modelId="{3005C6C5-FB95-4BB3-9731-51C9D8F7239B}" type="presOf" srcId="{F72811FF-0F7F-40F8-ACA7-34CDC1EBB7D4}" destId="{9117D631-A2D0-48AC-AECB-4F33818A4CB8}" srcOrd="0" destOrd="0" presId="urn:microsoft.com/office/officeart/2005/8/layout/matrix1"/>
    <dgm:cxn modelId="{B376499E-1ADB-458E-BCC0-2A785B96C244}" type="presOf" srcId="{25A21FCC-F524-4A2B-9296-AC707BABCE68}" destId="{05AD5A35-215E-4E46-8306-C43AF3FE8253}" srcOrd="0" destOrd="0" presId="urn:microsoft.com/office/officeart/2005/8/layout/matrix1"/>
    <dgm:cxn modelId="{4984125A-7A72-4DBA-B901-734DDAE53B27}" srcId="{F72811FF-0F7F-40F8-ACA7-34CDC1EBB7D4}" destId="{EDF01659-A75E-43F3-BA72-C623379662EA}" srcOrd="3" destOrd="0" parTransId="{C659870A-57BB-423D-AD56-ECF21B8D0C3E}" sibTransId="{882C3FC3-519F-41C9-993B-B0F1590410B2}"/>
    <dgm:cxn modelId="{1039E3E5-EED6-4B59-839C-2936701AD0E3}" type="presParOf" srcId="{1FFD18E4-0236-4D6A-9E0E-F42C7BB76A8A}" destId="{44AED732-652D-4CE0-B8F4-6C00371828A7}" srcOrd="0" destOrd="0" presId="urn:microsoft.com/office/officeart/2005/8/layout/matrix1"/>
    <dgm:cxn modelId="{64C4BE45-6FBB-47CC-AFA1-572D2E8F7391}" type="presParOf" srcId="{44AED732-652D-4CE0-B8F4-6C00371828A7}" destId="{05AD5A35-215E-4E46-8306-C43AF3FE8253}" srcOrd="0" destOrd="0" presId="urn:microsoft.com/office/officeart/2005/8/layout/matrix1"/>
    <dgm:cxn modelId="{672F7BFA-7BA2-4AA5-9C82-C5B97CB1D13C}" type="presParOf" srcId="{44AED732-652D-4CE0-B8F4-6C00371828A7}" destId="{94B34F1D-2453-4FE8-B15D-7E98653AAD0E}" srcOrd="1" destOrd="0" presId="urn:microsoft.com/office/officeart/2005/8/layout/matrix1"/>
    <dgm:cxn modelId="{B50FA6D5-9BE6-444D-870E-BA683EB55727}" type="presParOf" srcId="{44AED732-652D-4CE0-B8F4-6C00371828A7}" destId="{A010148B-C062-4A6D-820C-50A51E72D0FF}" srcOrd="2" destOrd="0" presId="urn:microsoft.com/office/officeart/2005/8/layout/matrix1"/>
    <dgm:cxn modelId="{872AA29C-9E91-40B6-90CA-C383CFB51845}" type="presParOf" srcId="{44AED732-652D-4CE0-B8F4-6C00371828A7}" destId="{ED3B3A79-0022-4DFA-B647-4FA35D41C618}" srcOrd="3" destOrd="0" presId="urn:microsoft.com/office/officeart/2005/8/layout/matrix1"/>
    <dgm:cxn modelId="{A335259F-CA8E-4CEE-9D32-468121E1A7D0}" type="presParOf" srcId="{44AED732-652D-4CE0-B8F4-6C00371828A7}" destId="{2250AC2F-D17B-4B24-B19A-9F7A545C3355}" srcOrd="4" destOrd="0" presId="urn:microsoft.com/office/officeart/2005/8/layout/matrix1"/>
    <dgm:cxn modelId="{E153FDD6-4973-4C2D-959B-DB2A8F70980E}" type="presParOf" srcId="{44AED732-652D-4CE0-B8F4-6C00371828A7}" destId="{264E4DE4-F579-4A93-894B-60C520071CAD}" srcOrd="5" destOrd="0" presId="urn:microsoft.com/office/officeart/2005/8/layout/matrix1"/>
    <dgm:cxn modelId="{0F83BF00-9DBA-477D-AE5E-A69E85ADA4CC}" type="presParOf" srcId="{44AED732-652D-4CE0-B8F4-6C00371828A7}" destId="{3EF04D4E-E485-4A2C-B4BE-2C4123E4C609}" srcOrd="6" destOrd="0" presId="urn:microsoft.com/office/officeart/2005/8/layout/matrix1"/>
    <dgm:cxn modelId="{14A73C6B-F6C4-4D13-9149-71F349790AFC}" type="presParOf" srcId="{44AED732-652D-4CE0-B8F4-6C00371828A7}" destId="{42132F34-0D92-49DD-8868-6BBE5EACBA94}" srcOrd="7" destOrd="0" presId="urn:microsoft.com/office/officeart/2005/8/layout/matrix1"/>
    <dgm:cxn modelId="{68DF5660-5FC0-4E53-B08E-83360CCF4C10}" type="presParOf" srcId="{1FFD18E4-0236-4D6A-9E0E-F42C7BB76A8A}" destId="{9117D631-A2D0-48AC-AECB-4F33818A4CB8}"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6D705-69B6-4FE8-81EF-4D6921F3CF2A}">
      <dsp:nvSpPr>
        <dsp:cNvPr id="0" name=""/>
        <dsp:cNvSpPr/>
      </dsp:nvSpPr>
      <dsp:spPr>
        <a:xfrm>
          <a:off x="1703821" y="2269903"/>
          <a:ext cx="1591142" cy="1457878"/>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bn-IN" sz="3200" kern="1200" dirty="0" smtClean="0"/>
            <a:t>উপন্যাস </a:t>
          </a:r>
          <a:endParaRPr lang="en-US" sz="3200" kern="1200" dirty="0"/>
        </a:p>
      </dsp:txBody>
      <dsp:txXfrm>
        <a:off x="1936838" y="2483404"/>
        <a:ext cx="1125108" cy="1030876"/>
      </dsp:txXfrm>
    </dsp:sp>
    <dsp:sp modelId="{C0FDFD87-0608-45E6-B866-3C8F06F8F092}">
      <dsp:nvSpPr>
        <dsp:cNvPr id="0" name=""/>
        <dsp:cNvSpPr/>
      </dsp:nvSpPr>
      <dsp:spPr>
        <a:xfrm rot="16227378">
          <a:off x="2308954" y="2047345"/>
          <a:ext cx="395636" cy="49531"/>
        </a:xfrm>
        <a:custGeom>
          <a:avLst/>
          <a:gdLst/>
          <a:ahLst/>
          <a:cxnLst/>
          <a:rect l="0" t="0" r="0" b="0"/>
          <a:pathLst>
            <a:path>
              <a:moveTo>
                <a:pt x="0" y="24765"/>
              </a:moveTo>
              <a:lnTo>
                <a:pt x="395636" y="24765"/>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96882" y="2062220"/>
        <a:ext cx="19781" cy="19781"/>
      </dsp:txXfrm>
    </dsp:sp>
    <dsp:sp modelId="{795F3FFC-6B9D-4AE4-951D-F0B9C9248BF9}">
      <dsp:nvSpPr>
        <dsp:cNvPr id="0" name=""/>
        <dsp:cNvSpPr/>
      </dsp:nvSpPr>
      <dsp:spPr>
        <a:xfrm>
          <a:off x="989964" y="472996"/>
          <a:ext cx="3047927" cy="1401307"/>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bn-IN" sz="4800" b="1" kern="1200"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ডাহুকী </a:t>
          </a:r>
          <a:endParaRPr lang="en-US" sz="4800" b="1" kern="120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dsp:txBody>
      <dsp:txXfrm>
        <a:off x="1436323" y="678213"/>
        <a:ext cx="2155209" cy="990873"/>
      </dsp:txXfrm>
    </dsp:sp>
    <dsp:sp modelId="{B08C0190-B398-4EED-BB76-4A0EB30BEC24}">
      <dsp:nvSpPr>
        <dsp:cNvPr id="0" name=""/>
        <dsp:cNvSpPr/>
      </dsp:nvSpPr>
      <dsp:spPr>
        <a:xfrm>
          <a:off x="3294963" y="2974076"/>
          <a:ext cx="82200" cy="49531"/>
        </a:xfrm>
        <a:custGeom>
          <a:avLst/>
          <a:gdLst/>
          <a:ahLst/>
          <a:cxnLst/>
          <a:rect l="0" t="0" r="0" b="0"/>
          <a:pathLst>
            <a:path>
              <a:moveTo>
                <a:pt x="0" y="24765"/>
              </a:moveTo>
              <a:lnTo>
                <a:pt x="82200" y="24765"/>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34008" y="2996787"/>
        <a:ext cx="4110" cy="4110"/>
      </dsp:txXfrm>
    </dsp:sp>
    <dsp:sp modelId="{04CA60DF-5462-4102-A81F-D3488B60DC02}">
      <dsp:nvSpPr>
        <dsp:cNvPr id="0" name=""/>
        <dsp:cNvSpPr/>
      </dsp:nvSpPr>
      <dsp:spPr>
        <a:xfrm>
          <a:off x="3377164" y="2191100"/>
          <a:ext cx="1894847" cy="1615483"/>
        </a:xfrm>
        <a:prstGeom prst="ellipse">
          <a:avLst/>
        </a:prstGeom>
        <a:solidFill>
          <a:schemeClr val="accent2">
            <a:hueOff val="-485121"/>
            <a:satOff val="-27976"/>
            <a:lumOff val="287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bn-IN" sz="3600" b="1" kern="1200"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আগুনের মেয়ে </a:t>
          </a:r>
          <a:endParaRPr lang="en-US" sz="3600" b="1" kern="1200" cap="none" spc="50" dirty="0">
            <a:ln w="9525" cmpd="sng">
              <a:solidFill>
                <a:schemeClr val="accent1"/>
              </a:solidFill>
              <a:prstDash val="solid"/>
            </a:ln>
            <a:solidFill>
              <a:srgbClr val="70AD47">
                <a:tint val="1000"/>
              </a:srgbClr>
            </a:solidFill>
            <a:effectLst>
              <a:glow rad="38100">
                <a:schemeClr val="accent1">
                  <a:alpha val="40000"/>
                </a:schemeClr>
              </a:glow>
            </a:effectLst>
          </a:endParaRPr>
        </a:p>
      </dsp:txBody>
      <dsp:txXfrm>
        <a:off x="3654658" y="2427682"/>
        <a:ext cx="1339859" cy="1142319"/>
      </dsp:txXfrm>
    </dsp:sp>
    <dsp:sp modelId="{9C20C709-FF51-4F06-8C5A-4BAB04790A85}">
      <dsp:nvSpPr>
        <dsp:cNvPr id="0" name=""/>
        <dsp:cNvSpPr/>
      </dsp:nvSpPr>
      <dsp:spPr>
        <a:xfrm rot="5400000">
          <a:off x="2301590" y="3900817"/>
          <a:ext cx="395602" cy="49531"/>
        </a:xfrm>
        <a:custGeom>
          <a:avLst/>
          <a:gdLst/>
          <a:ahLst/>
          <a:cxnLst/>
          <a:rect l="0" t="0" r="0" b="0"/>
          <a:pathLst>
            <a:path>
              <a:moveTo>
                <a:pt x="0" y="24765"/>
              </a:moveTo>
              <a:lnTo>
                <a:pt x="395602" y="24765"/>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489502" y="3915692"/>
        <a:ext cx="19780" cy="19780"/>
      </dsp:txXfrm>
    </dsp:sp>
    <dsp:sp modelId="{871A8CF3-03EF-4572-BC02-ACFE8C475AB6}">
      <dsp:nvSpPr>
        <dsp:cNvPr id="0" name=""/>
        <dsp:cNvSpPr/>
      </dsp:nvSpPr>
      <dsp:spPr>
        <a:xfrm>
          <a:off x="1056452" y="4123384"/>
          <a:ext cx="2885880" cy="1401307"/>
        </a:xfrm>
        <a:prstGeom prst="ellipse">
          <a:avLst/>
        </a:prstGeom>
        <a:solidFill>
          <a:schemeClr val="accent2">
            <a:hueOff val="-970242"/>
            <a:satOff val="-55952"/>
            <a:lumOff val="575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bn-IN" sz="4400" b="0" kern="12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উপমহাদেশ </a:t>
          </a:r>
          <a:endParaRPr lang="en-US" sz="4400" b="0" kern="120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dsp:txBody>
      <dsp:txXfrm>
        <a:off x="1479079" y="4328601"/>
        <a:ext cx="2040626" cy="990873"/>
      </dsp:txXfrm>
    </dsp:sp>
    <dsp:sp modelId="{767DAC5C-9915-4C66-9A03-DDB2D35F9443}">
      <dsp:nvSpPr>
        <dsp:cNvPr id="0" name=""/>
        <dsp:cNvSpPr/>
      </dsp:nvSpPr>
      <dsp:spPr>
        <a:xfrm rot="10800000">
          <a:off x="1528020" y="2974076"/>
          <a:ext cx="175800" cy="49531"/>
        </a:xfrm>
        <a:custGeom>
          <a:avLst/>
          <a:gdLst/>
          <a:ahLst/>
          <a:cxnLst/>
          <a:rect l="0" t="0" r="0" b="0"/>
          <a:pathLst>
            <a:path>
              <a:moveTo>
                <a:pt x="0" y="24765"/>
              </a:moveTo>
              <a:lnTo>
                <a:pt x="175800" y="24765"/>
              </a:lnTo>
            </a:path>
          </a:pathLst>
        </a:custGeom>
        <a:noFill/>
        <a:ln w="1270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611525" y="2994447"/>
        <a:ext cx="8790" cy="8790"/>
      </dsp:txXfrm>
    </dsp:sp>
    <dsp:sp modelId="{CDC1F4D0-0E17-4813-810A-C41D27A782BD}">
      <dsp:nvSpPr>
        <dsp:cNvPr id="0" name=""/>
        <dsp:cNvSpPr/>
      </dsp:nvSpPr>
      <dsp:spPr>
        <a:xfrm>
          <a:off x="-179626" y="2080776"/>
          <a:ext cx="1707647" cy="1836132"/>
        </a:xfrm>
        <a:prstGeom prst="ellipse">
          <a:avLst/>
        </a:prstGeom>
        <a:solidFill>
          <a:schemeClr val="accent2">
            <a:hueOff val="-1455363"/>
            <a:satOff val="-83928"/>
            <a:lumOff val="8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bn-IN" sz="3200" b="1" kern="1200"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আগন্তুক </a:t>
          </a:r>
          <a:endParaRPr lang="en-US" sz="3200" b="1" kern="12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dsp:txBody>
      <dsp:txXfrm>
        <a:off x="70453" y="2349671"/>
        <a:ext cx="1207489" cy="1298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D5A35-215E-4E46-8306-C43AF3FE8253}">
      <dsp:nvSpPr>
        <dsp:cNvPr id="0" name=""/>
        <dsp:cNvSpPr/>
      </dsp:nvSpPr>
      <dsp:spPr>
        <a:xfrm rot="16200000">
          <a:off x="-23241" y="-216544"/>
          <a:ext cx="2740832" cy="2766017"/>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bn-IN" sz="4000" b="0" kern="12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মায়াবি পর্দা দুলে উঠো </a:t>
          </a:r>
        </a:p>
        <a:p>
          <a:pPr lvl="0" algn="ctr" defTabSz="1778000">
            <a:lnSpc>
              <a:spcPct val="90000"/>
            </a:lnSpc>
            <a:spcBef>
              <a:spcPct val="0"/>
            </a:spcBef>
            <a:spcAft>
              <a:spcPct val="35000"/>
            </a:spcAft>
          </a:pPr>
          <a:r>
            <a:rPr lang="bn-IN" sz="4000" b="0" kern="120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একচক্ষু হরিণ </a:t>
          </a:r>
          <a:endParaRPr lang="en-US" sz="4000" b="0" kern="120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dsp:txBody>
      <dsp:txXfrm rot="5400000">
        <a:off x="-35834" y="-203952"/>
        <a:ext cx="2766017" cy="2055624"/>
      </dsp:txXfrm>
    </dsp:sp>
    <dsp:sp modelId="{A010148B-C062-4A6D-820C-50A51E72D0FF}">
      <dsp:nvSpPr>
        <dsp:cNvPr id="0" name=""/>
        <dsp:cNvSpPr/>
      </dsp:nvSpPr>
      <dsp:spPr>
        <a:xfrm>
          <a:off x="2658516" y="-207981"/>
          <a:ext cx="2909352" cy="2804803"/>
        </a:xfrm>
        <a:prstGeom prst="round1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bn-IN" sz="4000" b="1" kern="1200"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লোক লোকান্তর </a:t>
          </a:r>
        </a:p>
        <a:p>
          <a:pPr lvl="0" algn="ctr" defTabSz="1778000">
            <a:lnSpc>
              <a:spcPct val="90000"/>
            </a:lnSpc>
            <a:spcBef>
              <a:spcPct val="0"/>
            </a:spcBef>
            <a:spcAft>
              <a:spcPct val="35000"/>
            </a:spcAft>
          </a:pPr>
          <a:r>
            <a:rPr lang="bn-IN" sz="4000" b="1" kern="1200"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কালের কলস </a:t>
          </a:r>
          <a:endParaRPr lang="en-US" sz="4000" b="1" kern="12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dsp:txBody>
      <dsp:txXfrm>
        <a:off x="2658516" y="-207981"/>
        <a:ext cx="2909352" cy="2103602"/>
      </dsp:txXfrm>
    </dsp:sp>
    <dsp:sp modelId="{2250AC2F-D17B-4B24-B19A-9F7A545C3355}">
      <dsp:nvSpPr>
        <dsp:cNvPr id="0" name=""/>
        <dsp:cNvSpPr/>
      </dsp:nvSpPr>
      <dsp:spPr>
        <a:xfrm rot="10800000">
          <a:off x="-35833" y="2164675"/>
          <a:ext cx="2766017" cy="3485242"/>
        </a:xfrm>
        <a:prstGeom prst="round1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bn-IN" sz="3600" b="1" kern="1200"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পাখির কাছে ফুলের কাছে </a:t>
          </a:r>
        </a:p>
        <a:p>
          <a:pPr lvl="0" algn="ctr" defTabSz="1600200">
            <a:lnSpc>
              <a:spcPct val="90000"/>
            </a:lnSpc>
            <a:spcBef>
              <a:spcPct val="0"/>
            </a:spcBef>
            <a:spcAft>
              <a:spcPct val="35000"/>
            </a:spcAft>
          </a:pPr>
          <a:r>
            <a:rPr lang="bn-IN" sz="3600" b="1" kern="1200"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আরব্য রজনীর রাজহাঁস </a:t>
          </a:r>
          <a:endParaRPr lang="en-US" sz="3600" b="1" kern="1200"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dsp:txBody>
      <dsp:txXfrm rot="10800000">
        <a:off x="-35833" y="3035985"/>
        <a:ext cx="2766017" cy="2613931"/>
      </dsp:txXfrm>
    </dsp:sp>
    <dsp:sp modelId="{3EF04D4E-E485-4A2C-B4BE-2C4123E4C609}">
      <dsp:nvSpPr>
        <dsp:cNvPr id="0" name=""/>
        <dsp:cNvSpPr/>
      </dsp:nvSpPr>
      <dsp:spPr>
        <a:xfrm rot="5400000">
          <a:off x="2324184" y="2430715"/>
          <a:ext cx="3620612" cy="2766017"/>
        </a:xfrm>
        <a:prstGeom prst="round1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bn-IN" sz="3600" b="1" kern="1200"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সোনালী কাবিন </a:t>
          </a:r>
        </a:p>
        <a:p>
          <a:pPr lvl="0" algn="ctr" defTabSz="1600200">
            <a:lnSpc>
              <a:spcPct val="90000"/>
            </a:lnSpc>
            <a:spcBef>
              <a:spcPct val="0"/>
            </a:spcBef>
            <a:spcAft>
              <a:spcPct val="35000"/>
            </a:spcAft>
          </a:pPr>
          <a:r>
            <a:rPr lang="bn-IN" sz="3600" b="1" kern="1200"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মিথ্যাবাদী রাখাল </a:t>
          </a:r>
          <a:endParaRPr lang="en-US" sz="3600" b="1" kern="1200" cap="none" spc="50" dirty="0">
            <a:ln w="9525" cmpd="sng">
              <a:solidFill>
                <a:schemeClr val="accent1"/>
              </a:solidFill>
              <a:prstDash val="solid"/>
            </a:ln>
            <a:solidFill>
              <a:srgbClr val="70AD47">
                <a:tint val="1000"/>
              </a:srgbClr>
            </a:solidFill>
            <a:effectLst>
              <a:glow rad="38100">
                <a:schemeClr val="accent1">
                  <a:alpha val="40000"/>
                </a:schemeClr>
              </a:glow>
            </a:effectLst>
          </a:endParaRPr>
        </a:p>
      </dsp:txBody>
      <dsp:txXfrm rot="-5400000">
        <a:off x="2751482" y="2908571"/>
        <a:ext cx="2766017" cy="2715459"/>
      </dsp:txXfrm>
    </dsp:sp>
    <dsp:sp modelId="{9117D631-A2D0-48AC-AECB-4F33818A4CB8}">
      <dsp:nvSpPr>
        <dsp:cNvPr id="0" name=""/>
        <dsp:cNvSpPr/>
      </dsp:nvSpPr>
      <dsp:spPr>
        <a:xfrm>
          <a:off x="1882648" y="1900774"/>
          <a:ext cx="1907606" cy="1105117"/>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bn-IN" sz="4400" b="1" kern="1200" cap="none" spc="0" dirty="0" smtClean="0">
              <a:ln w="6600">
                <a:solidFill>
                  <a:schemeClr val="accent2"/>
                </a:solidFill>
                <a:prstDash val="solid"/>
              </a:ln>
              <a:solidFill>
                <a:srgbClr val="FFFFFF"/>
              </a:solidFill>
              <a:effectLst>
                <a:outerShdw dist="38100" dir="2700000" algn="tl" rotWithShape="0">
                  <a:schemeClr val="accent2"/>
                </a:outerShdw>
              </a:effectLst>
            </a:rPr>
            <a:t>কবিতা </a:t>
          </a:r>
          <a:endParaRPr lang="en-US" sz="4400" b="1" kern="1200" cap="none" spc="0" dirty="0">
            <a:ln w="6600">
              <a:solidFill>
                <a:schemeClr val="accent2"/>
              </a:solidFill>
              <a:prstDash val="solid"/>
            </a:ln>
            <a:solidFill>
              <a:srgbClr val="FFFFFF"/>
            </a:solidFill>
            <a:effectLst>
              <a:outerShdw dist="38100" dir="2700000" algn="tl" rotWithShape="0">
                <a:schemeClr val="accent2"/>
              </a:outerShdw>
            </a:effectLst>
          </a:endParaRPr>
        </a:p>
      </dsp:txBody>
      <dsp:txXfrm>
        <a:off x="1936595" y="1954721"/>
        <a:ext cx="1799712" cy="99722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9069C-FEB0-4465-98F4-7132F4C3D783}" type="datetimeFigureOut">
              <a:rPr lang="en-US" smtClean="0"/>
              <a:t>8/7/2016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EC974-DCCC-4281-95A1-AAA5147A4258}" type="slidenum">
              <a:rPr lang="en-US" smtClean="0"/>
              <a:t>‹#›</a:t>
            </a:fld>
            <a:endParaRPr lang="en-US"/>
          </a:p>
        </p:txBody>
      </p:sp>
    </p:spTree>
    <p:extLst>
      <p:ext uri="{BB962C8B-B14F-4D97-AF65-F5344CB8AC3E}">
        <p14:creationId xmlns:p14="http://schemas.microsoft.com/office/powerpoint/2010/main" val="293764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sz="1200" kern="0" dirty="0" smtClean="0">
                <a:solidFill>
                  <a:prstClr val="black"/>
                </a:solidFill>
                <a:latin typeface="NikoshBAN" panose="02000000000000000000" pitchFamily="2" charset="0"/>
                <a:cs typeface="NikoshBAN" panose="02000000000000000000" pitchFamily="2" charset="0"/>
              </a:rPr>
              <a:t>এই মডেল কন্টেন্টটি পাঠদানের পূর্বে অনুগ্রহপূর্বক কন্টেন্টটি একবার দেখে নিন এবং স্লাইডের সংগে দেয়া নির্দেশনা ভালভাবে পড়ে নিন</a:t>
            </a:r>
            <a:endParaRPr lang="en-US" dirty="0"/>
          </a:p>
        </p:txBody>
      </p:sp>
      <p:sp>
        <p:nvSpPr>
          <p:cNvPr id="4" name="Slide Number Placeholder 3"/>
          <p:cNvSpPr>
            <a:spLocks noGrp="1"/>
          </p:cNvSpPr>
          <p:nvPr>
            <p:ph type="sldNum" sz="quarter" idx="10"/>
          </p:nvPr>
        </p:nvSpPr>
        <p:spPr/>
        <p:txBody>
          <a:bodyPr/>
          <a:lstStyle/>
          <a:p>
            <a:fld id="{DFFEC974-DCCC-4281-95A1-AAA5147A4258}" type="slidenum">
              <a:rPr lang="en-US" smtClean="0"/>
              <a:t>1</a:t>
            </a:fld>
            <a:endParaRPr lang="en-US"/>
          </a:p>
        </p:txBody>
      </p:sp>
    </p:spTree>
    <p:extLst>
      <p:ext uri="{BB962C8B-B14F-4D97-AF65-F5344CB8AC3E}">
        <p14:creationId xmlns:p14="http://schemas.microsoft.com/office/powerpoint/2010/main" val="2337642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একক</a:t>
            </a:r>
            <a:r>
              <a:rPr lang="bn-IN" baseline="0" dirty="0" smtClean="0"/>
              <a:t> কাজের মাধ্যমে উপর্যুক্ত তথ্যগুলো লিখতে বলব</a:t>
            </a:r>
            <a:r>
              <a:rPr lang="bn-BD" baseline="0" dirty="0" smtClean="0"/>
              <a:t>।</a:t>
            </a:r>
          </a:p>
        </p:txBody>
      </p:sp>
      <p:sp>
        <p:nvSpPr>
          <p:cNvPr id="4" name="Slide Number Placeholder 3"/>
          <p:cNvSpPr>
            <a:spLocks noGrp="1"/>
          </p:cNvSpPr>
          <p:nvPr>
            <p:ph type="sldNum" sz="quarter" idx="10"/>
          </p:nvPr>
        </p:nvSpPr>
        <p:spPr/>
        <p:txBody>
          <a:bodyPr/>
          <a:lstStyle/>
          <a:p>
            <a:fld id="{DFFEC974-DCCC-4281-95A1-AAA5147A4258}" type="slidenum">
              <a:rPr lang="en-US" smtClean="0"/>
              <a:t>12</a:t>
            </a:fld>
            <a:endParaRPr lang="en-US"/>
          </a:p>
        </p:txBody>
      </p:sp>
    </p:spTree>
    <p:extLst>
      <p:ext uri="{BB962C8B-B14F-4D97-AF65-F5344CB8AC3E}">
        <p14:creationId xmlns:p14="http://schemas.microsoft.com/office/powerpoint/2010/main" val="3592256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শিক্ষার্থীদের</a:t>
            </a:r>
            <a:r>
              <a:rPr lang="bn-BD" baseline="0" dirty="0" smtClean="0">
                <a:latin typeface="NikoshBAN" panose="02000000000000000000" pitchFamily="2" charset="0"/>
                <a:cs typeface="NikoshBAN" panose="02000000000000000000" pitchFamily="2" charset="0"/>
              </a:rPr>
              <a:t> দেয়া তথ্যের পর ফলাবর্তন হিসেবে এই স্লাইডটি প্রদর্শন করব । </a:t>
            </a:r>
            <a:endParaRPr lang="en-US"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86755448-EC2A-4812-867F-1E537D1F663F}" type="slidenum">
              <a:rPr lang="en-US" smtClean="0"/>
              <a:t>13</a:t>
            </a:fld>
            <a:endParaRPr lang="en-US"/>
          </a:p>
        </p:txBody>
      </p:sp>
    </p:spTree>
    <p:extLst>
      <p:ext uri="{BB962C8B-B14F-4D97-AF65-F5344CB8AC3E}">
        <p14:creationId xmlns:p14="http://schemas.microsoft.com/office/powerpoint/2010/main" val="11062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a:t>
            </a:r>
            <a:r>
              <a:rPr lang="bn-BD" dirty="0" smtClean="0">
                <a:latin typeface="NikoshBAN" panose="02000000000000000000" pitchFamily="2" charset="0"/>
                <a:cs typeface="NikoshBAN" panose="02000000000000000000" pitchFamily="2" charset="0"/>
              </a:rPr>
              <a:t>শিক্ষার্থীদের</a:t>
            </a:r>
            <a:r>
              <a:rPr lang="bn-BD" baseline="0" dirty="0" smtClean="0">
                <a:latin typeface="NikoshBAN" panose="02000000000000000000" pitchFamily="2" charset="0"/>
                <a:cs typeface="NikoshBAN" panose="02000000000000000000" pitchFamily="2" charset="0"/>
              </a:rPr>
              <a:t> মনোযোগ সহকারে  আবৃত্তি শুনতে বলবেন।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14</a:t>
            </a:fld>
            <a:endParaRPr lang="en-US"/>
          </a:p>
        </p:txBody>
      </p:sp>
    </p:spTree>
    <p:extLst>
      <p:ext uri="{BB962C8B-B14F-4D97-AF65-F5344CB8AC3E}">
        <p14:creationId xmlns:p14="http://schemas.microsoft.com/office/powerpoint/2010/main" val="2124274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শিক্ষার্থীদের</a:t>
            </a:r>
            <a:r>
              <a:rPr lang="bn-BD" baseline="0" dirty="0" smtClean="0">
                <a:latin typeface="NikoshBAN" panose="02000000000000000000" pitchFamily="2" charset="0"/>
                <a:cs typeface="NikoshBAN" panose="02000000000000000000" pitchFamily="2" charset="0"/>
              </a:rPr>
              <a:t> মধ্য থেকে ২/৩ জনকে আবৃত্তি করতে বলবেন।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15</a:t>
            </a:fld>
            <a:endParaRPr lang="en-US"/>
          </a:p>
        </p:txBody>
      </p:sp>
    </p:spTree>
    <p:extLst>
      <p:ext uri="{BB962C8B-B14F-4D97-AF65-F5344CB8AC3E}">
        <p14:creationId xmlns:p14="http://schemas.microsoft.com/office/powerpoint/2010/main" val="2570554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anose="02000000000000000000" pitchFamily="2" charset="0"/>
                <a:cs typeface="NikoshBAN" panose="02000000000000000000" pitchFamily="2" charset="0"/>
              </a:rPr>
              <a:t>সময় থাকলে</a:t>
            </a:r>
            <a:r>
              <a:rPr lang="bn-BD" baseline="0" dirty="0" smtClean="0">
                <a:latin typeface="NikoshBAN" panose="02000000000000000000" pitchFamily="2" charset="0"/>
                <a:cs typeface="NikoshBAN" panose="02000000000000000000" pitchFamily="2" charset="0"/>
              </a:rPr>
              <a:t> বানান এর এই স্লাইড দেখানো </a:t>
            </a:r>
            <a:r>
              <a:rPr lang="bn-BD" baseline="0" smtClean="0">
                <a:latin typeface="NikoshBAN" panose="02000000000000000000" pitchFamily="2" charset="0"/>
                <a:cs typeface="NikoshBAN" panose="02000000000000000000" pitchFamily="2" charset="0"/>
              </a:rPr>
              <a:t>যেতে পারে। </a:t>
            </a:r>
            <a:endParaRPr lang="en-AU" dirty="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16</a:t>
            </a:fld>
            <a:endParaRPr lang="en-US"/>
          </a:p>
        </p:txBody>
      </p:sp>
    </p:spTree>
    <p:extLst>
      <p:ext uri="{BB962C8B-B14F-4D97-AF65-F5344CB8AC3E}">
        <p14:creationId xmlns:p14="http://schemas.microsoft.com/office/powerpoint/2010/main" val="1351033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শব্দের পাশাপাশি ছবি দেখিয়ে শব্দার্থ জিজ্ঞাসা করবেন এবং পরবর্তীতে শব্দের অর্থ দেখাবেন।</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17</a:t>
            </a:fld>
            <a:endParaRPr lang="en-US"/>
          </a:p>
        </p:txBody>
      </p:sp>
    </p:spTree>
    <p:extLst>
      <p:ext uri="{BB962C8B-B14F-4D97-AF65-F5344CB8AC3E}">
        <p14:creationId xmlns:p14="http://schemas.microsoft.com/office/powerpoint/2010/main" val="2707768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শব্দের পাশাপাশি ছবি দেখিয়ে শব্দার্থ জিজ্ঞাসা করবেন এবং পরবর্তীতে শব্দের অর্থ দেখাবেন।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18</a:t>
            </a:fld>
            <a:endParaRPr lang="en-US"/>
          </a:p>
        </p:txBody>
      </p:sp>
    </p:spTree>
    <p:extLst>
      <p:ext uri="{BB962C8B-B14F-4D97-AF65-F5344CB8AC3E}">
        <p14:creationId xmlns:p14="http://schemas.microsoft.com/office/powerpoint/2010/main" val="1611718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একক</a:t>
            </a:r>
            <a:r>
              <a:rPr lang="bn-IN" baseline="0" dirty="0" smtClean="0"/>
              <a:t> কাজের মাধ্যমে উপর্যুক্ত তথ্যগুলো লিখতে বলব । </a:t>
            </a:r>
            <a:endParaRPr lang="en-US" dirty="0" smtClean="0"/>
          </a:p>
        </p:txBody>
      </p:sp>
      <p:sp>
        <p:nvSpPr>
          <p:cNvPr id="4" name="Slide Number Placeholder 3"/>
          <p:cNvSpPr>
            <a:spLocks noGrp="1"/>
          </p:cNvSpPr>
          <p:nvPr>
            <p:ph type="sldNum" sz="quarter" idx="10"/>
          </p:nvPr>
        </p:nvSpPr>
        <p:spPr/>
        <p:txBody>
          <a:bodyPr/>
          <a:lstStyle/>
          <a:p>
            <a:fld id="{DFFEC974-DCCC-4281-95A1-AAA5147A4258}" type="slidenum">
              <a:rPr lang="en-US" smtClean="0"/>
              <a:t>19</a:t>
            </a:fld>
            <a:endParaRPr lang="en-US"/>
          </a:p>
        </p:txBody>
      </p:sp>
    </p:spTree>
    <p:extLst>
      <p:ext uri="{BB962C8B-B14F-4D97-AF65-F5344CB8AC3E}">
        <p14:creationId xmlns:p14="http://schemas.microsoft.com/office/powerpoint/2010/main" val="3733547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চিত্রগুলো দেখিয়ে</a:t>
            </a:r>
            <a:r>
              <a:rPr lang="bn-BD" baseline="0" dirty="0" smtClean="0">
                <a:latin typeface="NikoshBAN" panose="02000000000000000000" pitchFamily="2" charset="0"/>
                <a:cs typeface="NikoshBAN" panose="02000000000000000000" pitchFamily="2" charset="0"/>
              </a:rPr>
              <a:t> শিক্ষক চরণ দুটি ব্যাখ্যা করবেন।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20</a:t>
            </a:fld>
            <a:endParaRPr lang="en-US"/>
          </a:p>
        </p:txBody>
      </p:sp>
    </p:spTree>
    <p:extLst>
      <p:ext uri="{BB962C8B-B14F-4D97-AF65-F5344CB8AC3E}">
        <p14:creationId xmlns:p14="http://schemas.microsoft.com/office/powerpoint/2010/main" val="221114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চিত্রগুলো দেখিয়ে</a:t>
            </a:r>
            <a:r>
              <a:rPr lang="bn-BD" baseline="0" dirty="0" smtClean="0">
                <a:latin typeface="NikoshBAN" panose="02000000000000000000" pitchFamily="2" charset="0"/>
                <a:cs typeface="NikoshBAN" panose="02000000000000000000" pitchFamily="2" charset="0"/>
              </a:rPr>
              <a:t> শিক্ষক চরণ দুটি ব্যাখ্যা করবেন।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21</a:t>
            </a:fld>
            <a:endParaRPr lang="en-US"/>
          </a:p>
        </p:txBody>
      </p:sp>
    </p:spTree>
    <p:extLst>
      <p:ext uri="{BB962C8B-B14F-4D97-AF65-F5344CB8AC3E}">
        <p14:creationId xmlns:p14="http://schemas.microsoft.com/office/powerpoint/2010/main" val="285344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এখানে</a:t>
            </a:r>
            <a:r>
              <a:rPr lang="bn-BD" baseline="0" dirty="0" smtClean="0">
                <a:latin typeface="NikoshBAN" panose="02000000000000000000" pitchFamily="2" charset="0"/>
                <a:cs typeface="NikoshBAN" panose="02000000000000000000" pitchFamily="2" charset="0"/>
              </a:rPr>
              <a:t> পাঠের সঙ্গে সাদৃশ্যপূর্ণ অন্য কোন চিত্র ব্যবহার করা যেতে পারে। </a:t>
            </a:r>
            <a:r>
              <a:rPr lang="bn-BD" baseline="0" dirty="0" smtClean="0">
                <a:latin typeface="+mn-lt"/>
                <a:cs typeface="+mn-cs"/>
              </a:rPr>
              <a:t>উল্লেখ্য, স্বাগতম স্লাইডেই পাঠের বিষয় ফুটে ওঠে এমন চিত্রে ব্যবহার করা যেতে পারে।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2</a:t>
            </a:fld>
            <a:endParaRPr lang="en-US"/>
          </a:p>
        </p:txBody>
      </p:sp>
    </p:spTree>
    <p:extLst>
      <p:ext uri="{BB962C8B-B14F-4D97-AF65-F5344CB8AC3E}">
        <p14:creationId xmlns:p14="http://schemas.microsoft.com/office/powerpoint/2010/main" val="603423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চিত্রগুলো দেখিয়ে</a:t>
            </a:r>
            <a:r>
              <a:rPr lang="bn-BD" baseline="0" dirty="0" smtClean="0">
                <a:latin typeface="NikoshBAN" panose="02000000000000000000" pitchFamily="2" charset="0"/>
                <a:cs typeface="NikoshBAN" panose="02000000000000000000" pitchFamily="2" charset="0"/>
              </a:rPr>
              <a:t> শিক্ষক চরণ দুটি ব্যাখ্যা করবেন।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22</a:t>
            </a:fld>
            <a:endParaRPr lang="en-US"/>
          </a:p>
        </p:txBody>
      </p:sp>
    </p:spTree>
    <p:extLst>
      <p:ext uri="{BB962C8B-B14F-4D97-AF65-F5344CB8AC3E}">
        <p14:creationId xmlns:p14="http://schemas.microsoft.com/office/powerpoint/2010/main" val="2253840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চিত্রগুলো দেখিয়ে</a:t>
            </a:r>
            <a:r>
              <a:rPr lang="bn-BD" baseline="0" dirty="0" smtClean="0">
                <a:latin typeface="NikoshBAN" panose="02000000000000000000" pitchFamily="2" charset="0"/>
                <a:cs typeface="NikoshBAN" panose="02000000000000000000" pitchFamily="2" charset="0"/>
              </a:rPr>
              <a:t> শিক্ষক চরণ দুটি ব্যাখ্যা করবেন।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23</a:t>
            </a:fld>
            <a:endParaRPr lang="en-US"/>
          </a:p>
        </p:txBody>
      </p:sp>
    </p:spTree>
    <p:extLst>
      <p:ext uri="{BB962C8B-B14F-4D97-AF65-F5344CB8AC3E}">
        <p14:creationId xmlns:p14="http://schemas.microsoft.com/office/powerpoint/2010/main" val="3099859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err="1" smtClean="0"/>
              <a:t>প্রথমে</a:t>
            </a:r>
            <a:r>
              <a:rPr lang="en-US" sz="1000" baseline="0" dirty="0" smtClean="0"/>
              <a:t> </a:t>
            </a:r>
            <a:r>
              <a:rPr lang="bn-BD" sz="1000" baseline="0" dirty="0" smtClean="0"/>
              <a:t>জোড়ায় কাজ দিব । </a:t>
            </a:r>
            <a:r>
              <a:rPr lang="en-US" sz="1000" baseline="0" dirty="0" err="1" smtClean="0"/>
              <a:t>এরপর</a:t>
            </a:r>
            <a:r>
              <a:rPr lang="en-US" sz="1000" baseline="0" dirty="0" smtClean="0"/>
              <a:t> </a:t>
            </a:r>
            <a:r>
              <a:rPr lang="bn-BD" sz="1000" dirty="0" smtClean="0"/>
              <a:t>এ</a:t>
            </a:r>
            <a:r>
              <a:rPr lang="en-US" sz="1000" dirty="0" err="1" smtClean="0"/>
              <a:t>্যা</a:t>
            </a:r>
            <a:r>
              <a:rPr lang="bn-BD" sz="1000" dirty="0" smtClean="0"/>
              <a:t>ক</a:t>
            </a:r>
            <a:r>
              <a:rPr lang="en-US" sz="1000" dirty="0" smtClean="0"/>
              <a:t>শ</a:t>
            </a:r>
            <a:r>
              <a:rPr lang="bn-BD" sz="1000" dirty="0" smtClean="0"/>
              <a:t>ন</a:t>
            </a:r>
            <a:r>
              <a:rPr lang="bn-BD" sz="1000" baseline="0" dirty="0" smtClean="0"/>
              <a:t> বাটন ব্যবহার করে চিত্রগুলো দেখিয়ে</a:t>
            </a:r>
            <a:r>
              <a:rPr lang="en-US" sz="1000" baseline="0" dirty="0" smtClean="0"/>
              <a:t> </a:t>
            </a:r>
            <a:r>
              <a:rPr lang="bn-BD" sz="1000" baseline="0" dirty="0" smtClean="0"/>
              <a:t>জোড়ায় কা</a:t>
            </a:r>
            <a:r>
              <a:rPr lang="en-US" sz="1000" baseline="0" dirty="0" err="1" smtClean="0"/>
              <a:t>জের</a:t>
            </a:r>
            <a:r>
              <a:rPr lang="en-US" sz="1000" baseline="0" dirty="0" smtClean="0"/>
              <a:t> </a:t>
            </a:r>
            <a:r>
              <a:rPr lang="en-US" sz="1000" baseline="0" dirty="0" err="1" smtClean="0"/>
              <a:t>ফিডব্যাক</a:t>
            </a:r>
            <a:r>
              <a:rPr lang="en-US" sz="1000" baseline="0" dirty="0" smtClean="0"/>
              <a:t> </a:t>
            </a:r>
            <a:r>
              <a:rPr lang="en-US" sz="1000" baseline="0" dirty="0" err="1" smtClean="0"/>
              <a:t>দিব</a:t>
            </a:r>
            <a:r>
              <a:rPr lang="en-US" sz="1000" baseline="0" dirty="0" smtClean="0"/>
              <a:t>।</a:t>
            </a:r>
            <a:r>
              <a:rPr lang="bn-BD" sz="1000" baseline="0" dirty="0" smtClean="0"/>
              <a:t> </a:t>
            </a:r>
            <a:r>
              <a:rPr lang="en-US" sz="1000" baseline="0" dirty="0" smtClean="0"/>
              <a:t> </a:t>
            </a:r>
            <a:endParaRPr lang="en-US" sz="1000" dirty="0"/>
          </a:p>
        </p:txBody>
      </p:sp>
      <p:sp>
        <p:nvSpPr>
          <p:cNvPr id="4" name="Slide Number Placeholder 3"/>
          <p:cNvSpPr>
            <a:spLocks noGrp="1"/>
          </p:cNvSpPr>
          <p:nvPr>
            <p:ph type="sldNum" sz="quarter" idx="10"/>
          </p:nvPr>
        </p:nvSpPr>
        <p:spPr/>
        <p:txBody>
          <a:bodyPr/>
          <a:lstStyle/>
          <a:p>
            <a:fld id="{DFFEC974-DCCC-4281-95A1-AAA5147A4258}" type="slidenum">
              <a:rPr lang="en-US" smtClean="0"/>
              <a:t>24</a:t>
            </a:fld>
            <a:endParaRPr lang="en-US"/>
          </a:p>
        </p:txBody>
      </p:sp>
    </p:spTree>
    <p:extLst>
      <p:ext uri="{BB962C8B-B14F-4D97-AF65-F5344CB8AC3E}">
        <p14:creationId xmlns:p14="http://schemas.microsoft.com/office/powerpoint/2010/main" val="2759081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দুই পাশে উপাদান</a:t>
            </a:r>
            <a:r>
              <a:rPr lang="bn-BD" baseline="0" dirty="0" smtClean="0"/>
              <a:t>গুলো দেখানোর পর প্রশ্ন করব এগুলো কিসের উপাদান? এরপর জড় ও জীব প্রকৃতিকে আলাদা দেখিয়ে দলীয় কাজ দিব । </a:t>
            </a:r>
            <a:endParaRPr lang="en-US" dirty="0"/>
          </a:p>
        </p:txBody>
      </p:sp>
      <p:sp>
        <p:nvSpPr>
          <p:cNvPr id="4" name="Slide Number Placeholder 3"/>
          <p:cNvSpPr>
            <a:spLocks noGrp="1"/>
          </p:cNvSpPr>
          <p:nvPr>
            <p:ph type="sldNum" sz="quarter" idx="10"/>
          </p:nvPr>
        </p:nvSpPr>
        <p:spPr/>
        <p:txBody>
          <a:bodyPr/>
          <a:lstStyle/>
          <a:p>
            <a:fld id="{DFFEC974-DCCC-4281-95A1-AAA5147A4258}" type="slidenum">
              <a:rPr lang="en-US" smtClean="0"/>
              <a:t>25</a:t>
            </a:fld>
            <a:endParaRPr lang="en-US"/>
          </a:p>
        </p:txBody>
      </p:sp>
    </p:spTree>
    <p:extLst>
      <p:ext uri="{BB962C8B-B14F-4D97-AF65-F5344CB8AC3E}">
        <p14:creationId xmlns:p14="http://schemas.microsoft.com/office/powerpoint/2010/main" val="2004334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 দলীয় কাজ দিয়ে তদারকি করবেন।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26</a:t>
            </a:fld>
            <a:endParaRPr lang="en-US"/>
          </a:p>
        </p:txBody>
      </p:sp>
    </p:spTree>
    <p:extLst>
      <p:ext uri="{BB962C8B-B14F-4D97-AF65-F5344CB8AC3E}">
        <p14:creationId xmlns:p14="http://schemas.microsoft.com/office/powerpoint/2010/main" val="3085728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 মূল্যায়নের প্রশ্ন করে ফলাবর্তন প্রদান করবেন।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27</a:t>
            </a:fld>
            <a:endParaRPr lang="en-US"/>
          </a:p>
        </p:txBody>
      </p:sp>
    </p:spTree>
    <p:extLst>
      <p:ext uri="{BB962C8B-B14F-4D97-AF65-F5344CB8AC3E}">
        <p14:creationId xmlns:p14="http://schemas.microsoft.com/office/powerpoint/2010/main" val="2690552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 প্রশ্ন করে সঠিক উত্তর নির্দেশ করবেন। এই স্লাইডটিতে অ্যাকশন বাটনের ব্যবহার করা হয়েছে। প্রতিটি উত্তরে মাউস ক্লিক করলেই “ আবার চেষ্টা কর/ উত্তর সঠিক হয়েছে” অডিওটি শুনতে পাবেন।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28</a:t>
            </a:fld>
            <a:endParaRPr lang="en-US"/>
          </a:p>
        </p:txBody>
      </p:sp>
    </p:spTree>
    <p:extLst>
      <p:ext uri="{BB962C8B-B14F-4D97-AF65-F5344CB8AC3E}">
        <p14:creationId xmlns:p14="http://schemas.microsoft.com/office/powerpoint/2010/main" val="3072760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এখানে</a:t>
            </a:r>
            <a:r>
              <a:rPr lang="bn-BD" baseline="0" dirty="0" smtClean="0">
                <a:latin typeface="NikoshBAN" panose="02000000000000000000" pitchFamily="2" charset="0"/>
                <a:cs typeface="NikoshBAN" panose="02000000000000000000" pitchFamily="2" charset="0"/>
              </a:rPr>
              <a:t> পাঠের সঙ্গে সাদৃশ্যপূর্ণ অন্য কোন বাড়ির কাজ দেয়া যেতে পারে।</a:t>
            </a:r>
            <a:endParaRPr lang="en-US" dirty="0" smtClean="0"/>
          </a:p>
        </p:txBody>
      </p:sp>
      <p:sp>
        <p:nvSpPr>
          <p:cNvPr id="4" name="Slide Number Placeholder 3"/>
          <p:cNvSpPr>
            <a:spLocks noGrp="1"/>
          </p:cNvSpPr>
          <p:nvPr>
            <p:ph type="sldNum" sz="quarter" idx="10"/>
          </p:nvPr>
        </p:nvSpPr>
        <p:spPr/>
        <p:txBody>
          <a:bodyPr/>
          <a:lstStyle/>
          <a:p>
            <a:fld id="{DFFEC974-DCCC-4281-95A1-AAA5147A4258}" type="slidenum">
              <a:rPr lang="en-US" smtClean="0"/>
              <a:t>29</a:t>
            </a:fld>
            <a:endParaRPr lang="en-US"/>
          </a:p>
        </p:txBody>
      </p:sp>
    </p:spTree>
    <p:extLst>
      <p:ext uri="{BB962C8B-B14F-4D97-AF65-F5344CB8AC3E}">
        <p14:creationId xmlns:p14="http://schemas.microsoft.com/office/powerpoint/2010/main" val="33673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এখানে</a:t>
            </a:r>
            <a:r>
              <a:rPr lang="bn-BD" baseline="0" dirty="0" smtClean="0">
                <a:latin typeface="NikoshBAN" panose="02000000000000000000" pitchFamily="2" charset="0"/>
                <a:cs typeface="NikoshBAN" panose="02000000000000000000" pitchFamily="2" charset="0"/>
              </a:rPr>
              <a:t> পাঠের সঙ্গে সাদৃশ্যপূর্ণ অন্য কোন চিত্র ব্যবহার করা যেতে পারে। উল্লেখ্য ধন্যবাদের ক্ষেত্রে পাঠ শেষে যে ধরণের শিখনফল  অর্জিত হল তার ভিত্তিতে চিত্রটি দিলে ভাল হয়। </a:t>
            </a:r>
            <a:endParaRPr lang="en-US" dirty="0" smtClean="0"/>
          </a:p>
        </p:txBody>
      </p:sp>
      <p:sp>
        <p:nvSpPr>
          <p:cNvPr id="4" name="Slide Number Placeholder 3"/>
          <p:cNvSpPr>
            <a:spLocks noGrp="1"/>
          </p:cNvSpPr>
          <p:nvPr>
            <p:ph type="sldNum" sz="quarter" idx="10"/>
          </p:nvPr>
        </p:nvSpPr>
        <p:spPr/>
        <p:txBody>
          <a:bodyPr/>
          <a:lstStyle/>
          <a:p>
            <a:fld id="{DFFEC974-DCCC-4281-95A1-AAA5147A4258}" type="slidenum">
              <a:rPr lang="en-US" smtClean="0"/>
              <a:t>30</a:t>
            </a:fld>
            <a:endParaRPr lang="en-US"/>
          </a:p>
        </p:txBody>
      </p:sp>
    </p:spTree>
    <p:extLst>
      <p:ext uri="{BB962C8B-B14F-4D97-AF65-F5344CB8AC3E}">
        <p14:creationId xmlns:p14="http://schemas.microsoft.com/office/powerpoint/2010/main" val="1105943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ছবি দেখিয়ে</a:t>
            </a:r>
            <a:r>
              <a:rPr lang="bn-BD" baseline="0" dirty="0" smtClean="0"/>
              <a:t> প্রশ্নোত্তরের মাধ্যমে পাঠ শিরোনাম আনার চেষ্টা করব </a:t>
            </a:r>
            <a:endParaRPr lang="en-US" dirty="0" smtClean="0"/>
          </a:p>
        </p:txBody>
      </p:sp>
      <p:sp>
        <p:nvSpPr>
          <p:cNvPr id="4" name="Slide Number Placeholder 3"/>
          <p:cNvSpPr>
            <a:spLocks noGrp="1"/>
          </p:cNvSpPr>
          <p:nvPr>
            <p:ph type="sldNum" sz="quarter" idx="10"/>
          </p:nvPr>
        </p:nvSpPr>
        <p:spPr/>
        <p:txBody>
          <a:bodyPr/>
          <a:lstStyle/>
          <a:p>
            <a:fld id="{DFFEC974-DCCC-4281-95A1-AAA5147A4258}" type="slidenum">
              <a:rPr lang="en-US" smtClean="0"/>
              <a:t>4</a:t>
            </a:fld>
            <a:endParaRPr lang="en-US"/>
          </a:p>
        </p:txBody>
      </p:sp>
    </p:spTree>
    <p:extLst>
      <p:ext uri="{BB962C8B-B14F-4D97-AF65-F5344CB8AC3E}">
        <p14:creationId xmlns:p14="http://schemas.microsoft.com/office/powerpoint/2010/main" val="70515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sz="1050" dirty="0" smtClean="0"/>
              <a:t>ছবি দেখিয়ে</a:t>
            </a:r>
            <a:r>
              <a:rPr lang="bn-BD" sz="1050" baseline="0" dirty="0" smtClean="0"/>
              <a:t> প্রশ্নোত্তরের মাধ্যমে পাঠ শিরোনাম আনার চেষ্টা করব</a:t>
            </a:r>
            <a:endParaRPr lang="en-US" sz="1050" dirty="0" smtClean="0"/>
          </a:p>
        </p:txBody>
      </p:sp>
      <p:sp>
        <p:nvSpPr>
          <p:cNvPr id="4" name="Slide Number Placeholder 3"/>
          <p:cNvSpPr>
            <a:spLocks noGrp="1"/>
          </p:cNvSpPr>
          <p:nvPr>
            <p:ph type="sldNum" sz="quarter" idx="10"/>
          </p:nvPr>
        </p:nvSpPr>
        <p:spPr/>
        <p:txBody>
          <a:bodyPr/>
          <a:lstStyle/>
          <a:p>
            <a:fld id="{DFFEC974-DCCC-4281-95A1-AAA5147A4258}" type="slidenum">
              <a:rPr lang="en-US" smtClean="0"/>
              <a:t>5</a:t>
            </a:fld>
            <a:endParaRPr lang="en-US"/>
          </a:p>
        </p:txBody>
      </p:sp>
    </p:spTree>
    <p:extLst>
      <p:ext uri="{BB962C8B-B14F-4D97-AF65-F5344CB8AC3E}">
        <p14:creationId xmlns:p14="http://schemas.microsoft.com/office/powerpoint/2010/main" val="35285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anose="02000000000000000000" pitchFamily="2" charset="0"/>
                <a:cs typeface="NikoshBAN" panose="02000000000000000000" pitchFamily="2" charset="0"/>
              </a:rPr>
              <a:t>শিক্ষক</a:t>
            </a:r>
            <a:r>
              <a:rPr lang="bn-BD" baseline="0" dirty="0" smtClean="0">
                <a:latin typeface="NikoshBAN" panose="02000000000000000000" pitchFamily="2" charset="0"/>
                <a:cs typeface="NikoshBAN" panose="02000000000000000000" pitchFamily="2" charset="0"/>
              </a:rPr>
              <a:t> শিক্ষার্থীদেরকে পাঠ শিরোনাম খাতায় লিখে নিতে বলবেন। </a:t>
            </a:r>
            <a:endParaRPr lang="en-US" dirty="0" smtClean="0">
              <a:latin typeface="NikoshBAN" panose="02000000000000000000" pitchFamily="2" charset="0"/>
              <a:cs typeface="NikoshBAN" panose="02000000000000000000" pitchFamily="2" charset="0"/>
            </a:endParaRPr>
          </a:p>
        </p:txBody>
      </p:sp>
      <p:sp>
        <p:nvSpPr>
          <p:cNvPr id="4" name="Slide Number Placeholder 3"/>
          <p:cNvSpPr>
            <a:spLocks noGrp="1"/>
          </p:cNvSpPr>
          <p:nvPr>
            <p:ph type="sldNum" sz="quarter" idx="10"/>
          </p:nvPr>
        </p:nvSpPr>
        <p:spPr/>
        <p:txBody>
          <a:bodyPr/>
          <a:lstStyle/>
          <a:p>
            <a:fld id="{DFFEC974-DCCC-4281-95A1-AAA5147A4258}" type="slidenum">
              <a:rPr lang="en-US" smtClean="0"/>
              <a:t>6</a:t>
            </a:fld>
            <a:endParaRPr lang="en-US"/>
          </a:p>
        </p:txBody>
      </p:sp>
    </p:spTree>
    <p:extLst>
      <p:ext uri="{BB962C8B-B14F-4D97-AF65-F5344CB8AC3E}">
        <p14:creationId xmlns:p14="http://schemas.microsoft.com/office/powerpoint/2010/main" val="141346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ছবি দেখানোর</a:t>
            </a:r>
            <a:r>
              <a:rPr lang="bn-BD" baseline="0" dirty="0" smtClean="0"/>
              <a:t> পর </a:t>
            </a:r>
            <a:r>
              <a:rPr lang="bn-BD" dirty="0" smtClean="0"/>
              <a:t>কবি পরিচিতি</a:t>
            </a:r>
            <a:r>
              <a:rPr lang="bn-BD" baseline="0" dirty="0" smtClean="0"/>
              <a:t> পড়তে বলব এবং একক কাজের মাধ্যমে বোর্ডে মাইন্ড ম্যাপিং করাব । </a:t>
            </a:r>
            <a:endParaRPr lang="en-US" dirty="0" smtClean="0"/>
          </a:p>
        </p:txBody>
      </p:sp>
      <p:sp>
        <p:nvSpPr>
          <p:cNvPr id="4" name="Slide Number Placeholder 3"/>
          <p:cNvSpPr>
            <a:spLocks noGrp="1"/>
          </p:cNvSpPr>
          <p:nvPr>
            <p:ph type="sldNum" sz="quarter" idx="10"/>
          </p:nvPr>
        </p:nvSpPr>
        <p:spPr/>
        <p:txBody>
          <a:bodyPr/>
          <a:lstStyle/>
          <a:p>
            <a:fld id="{DFFEC974-DCCC-4281-95A1-AAA5147A4258}" type="slidenum">
              <a:rPr lang="en-US" smtClean="0"/>
              <a:t>8</a:t>
            </a:fld>
            <a:endParaRPr lang="en-US"/>
          </a:p>
        </p:txBody>
      </p:sp>
    </p:spTree>
    <p:extLst>
      <p:ext uri="{BB962C8B-B14F-4D97-AF65-F5344CB8AC3E}">
        <p14:creationId xmlns:p14="http://schemas.microsoft.com/office/powerpoint/2010/main" val="3740276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ছবি দেখানোর</a:t>
            </a:r>
            <a:r>
              <a:rPr lang="bn-BD" baseline="0" dirty="0" smtClean="0"/>
              <a:t> পর </a:t>
            </a:r>
            <a:r>
              <a:rPr lang="bn-BD" dirty="0" smtClean="0"/>
              <a:t>কবি পরিচিতি</a:t>
            </a:r>
            <a:r>
              <a:rPr lang="bn-BD" baseline="0" dirty="0" smtClean="0"/>
              <a:t> পড়তে বলব এবং একক কাজের মাধ্যমে বোর্ডে মাইন্ড ম্যাপিং করাব । </a:t>
            </a:r>
            <a:endParaRPr lang="en-US" dirty="0" smtClean="0"/>
          </a:p>
        </p:txBody>
      </p:sp>
      <p:sp>
        <p:nvSpPr>
          <p:cNvPr id="4" name="Slide Number Placeholder 3"/>
          <p:cNvSpPr>
            <a:spLocks noGrp="1"/>
          </p:cNvSpPr>
          <p:nvPr>
            <p:ph type="sldNum" sz="quarter" idx="10"/>
          </p:nvPr>
        </p:nvSpPr>
        <p:spPr/>
        <p:txBody>
          <a:bodyPr/>
          <a:lstStyle/>
          <a:p>
            <a:fld id="{DFFEC974-DCCC-4281-95A1-AAA5147A4258}" type="slidenum">
              <a:rPr lang="en-US" smtClean="0"/>
              <a:t>9</a:t>
            </a:fld>
            <a:endParaRPr lang="en-US"/>
          </a:p>
        </p:txBody>
      </p:sp>
    </p:spTree>
    <p:extLst>
      <p:ext uri="{BB962C8B-B14F-4D97-AF65-F5344CB8AC3E}">
        <p14:creationId xmlns:p14="http://schemas.microsoft.com/office/powerpoint/2010/main" val="2038662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ছবি দেখানোর</a:t>
            </a:r>
            <a:r>
              <a:rPr lang="bn-BD" baseline="0" dirty="0" smtClean="0"/>
              <a:t> পর </a:t>
            </a:r>
            <a:r>
              <a:rPr lang="bn-BD" dirty="0" smtClean="0"/>
              <a:t>কবি পরিচিতি</a:t>
            </a:r>
            <a:r>
              <a:rPr lang="bn-BD" baseline="0" dirty="0" smtClean="0"/>
              <a:t> পড়তে বলব এবং একক কাজের মাধ্যমে বোর্ডে মাইন্ড ম্যাপিং করাব। </a:t>
            </a:r>
            <a:endParaRPr lang="en-US" dirty="0" smtClean="0"/>
          </a:p>
        </p:txBody>
      </p:sp>
      <p:sp>
        <p:nvSpPr>
          <p:cNvPr id="4" name="Slide Number Placeholder 3"/>
          <p:cNvSpPr>
            <a:spLocks noGrp="1"/>
          </p:cNvSpPr>
          <p:nvPr>
            <p:ph type="sldNum" sz="quarter" idx="10"/>
          </p:nvPr>
        </p:nvSpPr>
        <p:spPr/>
        <p:txBody>
          <a:bodyPr/>
          <a:lstStyle/>
          <a:p>
            <a:fld id="{DFFEC974-DCCC-4281-95A1-AAA5147A4258}" type="slidenum">
              <a:rPr lang="en-US" smtClean="0"/>
              <a:t>10</a:t>
            </a:fld>
            <a:endParaRPr lang="en-US"/>
          </a:p>
        </p:txBody>
      </p:sp>
    </p:spTree>
    <p:extLst>
      <p:ext uri="{BB962C8B-B14F-4D97-AF65-F5344CB8AC3E}">
        <p14:creationId xmlns:p14="http://schemas.microsoft.com/office/powerpoint/2010/main" val="107367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ছবি দেখানোর</a:t>
            </a:r>
            <a:r>
              <a:rPr lang="bn-BD" baseline="0" dirty="0" smtClean="0"/>
              <a:t> পর </a:t>
            </a:r>
            <a:r>
              <a:rPr lang="bn-BD" dirty="0" smtClean="0"/>
              <a:t>কবি পরিচিতি</a:t>
            </a:r>
            <a:r>
              <a:rPr lang="bn-BD" baseline="0" dirty="0" smtClean="0"/>
              <a:t> পড়তে বলব এবং একক কাজের মাধ্যমে বোর্ডে মাইন্ড ম্যাপিং করাব।</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DFFEC974-DCCC-4281-95A1-AAA5147A4258}" type="slidenum">
              <a:rPr lang="en-US" smtClean="0"/>
              <a:t>11</a:t>
            </a:fld>
            <a:endParaRPr lang="en-US"/>
          </a:p>
        </p:txBody>
      </p:sp>
    </p:spTree>
    <p:extLst>
      <p:ext uri="{BB962C8B-B14F-4D97-AF65-F5344CB8AC3E}">
        <p14:creationId xmlns:p14="http://schemas.microsoft.com/office/powerpoint/2010/main" val="2982337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5B195C-2BC5-4D3B-828E-982C3D4C2153}" type="datetime2">
              <a:rPr lang="en-US" smtClean="0"/>
              <a:t>Sunday, August 07, 2016</a:t>
            </a:fld>
            <a:endParaRPr lang="en-US"/>
          </a:p>
        </p:txBody>
      </p:sp>
      <p:sp>
        <p:nvSpPr>
          <p:cNvPr id="5" name="Footer Placeholder 4"/>
          <p:cNvSpPr>
            <a:spLocks noGrp="1"/>
          </p:cNvSpPr>
          <p:nvPr>
            <p:ph type="ftr" sz="quarter" idx="11"/>
          </p:nvPr>
        </p:nvSpPr>
        <p:spPr/>
        <p:txBody>
          <a:bodyPr/>
          <a:lstStyle/>
          <a:p>
            <a:r>
              <a:rPr lang="bn-BD" smtClean="0"/>
              <a:t>মিজানুর - গাইবান্ধা </a:t>
            </a:r>
            <a:endParaRPr lang="en-US"/>
          </a:p>
        </p:txBody>
      </p:sp>
      <p:sp>
        <p:nvSpPr>
          <p:cNvPr id="6" name="Slide Number Placeholder 5"/>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233833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1B6F66-5D7A-4537-88DE-65C83CC8DFFE}" type="datetime2">
              <a:rPr lang="en-US" smtClean="0"/>
              <a:t>Sunday, August 07, 2016</a:t>
            </a:fld>
            <a:endParaRPr lang="en-US"/>
          </a:p>
        </p:txBody>
      </p:sp>
      <p:sp>
        <p:nvSpPr>
          <p:cNvPr id="5" name="Footer Placeholder 4"/>
          <p:cNvSpPr>
            <a:spLocks noGrp="1"/>
          </p:cNvSpPr>
          <p:nvPr>
            <p:ph type="ftr" sz="quarter" idx="11"/>
          </p:nvPr>
        </p:nvSpPr>
        <p:spPr/>
        <p:txBody>
          <a:bodyPr/>
          <a:lstStyle/>
          <a:p>
            <a:r>
              <a:rPr lang="bn-BD" smtClean="0"/>
              <a:t>মিজানুর - গাইবান্ধা </a:t>
            </a:r>
            <a:endParaRPr lang="en-US"/>
          </a:p>
        </p:txBody>
      </p:sp>
      <p:sp>
        <p:nvSpPr>
          <p:cNvPr id="6" name="Slide Number Placeholder 5"/>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1263518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2BD057-E9F7-4268-ABB9-8378D7022784}" type="datetime2">
              <a:rPr lang="en-US" smtClean="0"/>
              <a:t>Sunday, August 07, 2016</a:t>
            </a:fld>
            <a:endParaRPr lang="en-US"/>
          </a:p>
        </p:txBody>
      </p:sp>
      <p:sp>
        <p:nvSpPr>
          <p:cNvPr id="5" name="Footer Placeholder 4"/>
          <p:cNvSpPr>
            <a:spLocks noGrp="1"/>
          </p:cNvSpPr>
          <p:nvPr>
            <p:ph type="ftr" sz="quarter" idx="11"/>
          </p:nvPr>
        </p:nvSpPr>
        <p:spPr/>
        <p:txBody>
          <a:bodyPr/>
          <a:lstStyle/>
          <a:p>
            <a:r>
              <a:rPr lang="bn-BD" smtClean="0"/>
              <a:t>মিজানুর - গাইবান্ধা </a:t>
            </a:r>
            <a:endParaRPr lang="en-US"/>
          </a:p>
        </p:txBody>
      </p:sp>
      <p:sp>
        <p:nvSpPr>
          <p:cNvPr id="6" name="Slide Number Placeholder 5"/>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3681446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25B195C-2BC5-4D3B-828E-982C3D4C2153}" type="datetime2">
              <a:rPr lang="en-US" smtClean="0">
                <a:solidFill>
                  <a:prstClr val="black">
                    <a:tint val="75000"/>
                  </a:prstClr>
                </a:solidFill>
              </a:rPr>
              <a:pPr/>
              <a:t>Sunday, August 07, 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751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DEEB93-ADCE-4169-A5CA-A8DDBF2B1477}" type="datetime2">
              <a:rPr lang="en-US" smtClean="0">
                <a:solidFill>
                  <a:prstClr val="black">
                    <a:tint val="75000"/>
                  </a:prstClr>
                </a:solidFill>
              </a:rPr>
              <a:pPr/>
              <a:t>Sunday, August 07, 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405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4E556C-2C69-41FE-9155-7D6009855D11}" type="datetime2">
              <a:rPr lang="en-US" smtClean="0">
                <a:solidFill>
                  <a:prstClr val="black">
                    <a:tint val="75000"/>
                  </a:prstClr>
                </a:solidFill>
              </a:rPr>
              <a:pPr/>
              <a:t>Sunday, August 07, 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852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518829-B53B-4E9A-AED6-742729736A6B}" type="datetime2">
              <a:rPr lang="en-US" smtClean="0">
                <a:solidFill>
                  <a:prstClr val="black">
                    <a:tint val="75000"/>
                  </a:prstClr>
                </a:solidFill>
              </a:rPr>
              <a:pPr/>
              <a:t>Sunday, August 07, 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06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43D12B0-6EE9-48B0-9EB9-9E5225C9F9D5}" type="datetime2">
              <a:rPr lang="en-US" smtClean="0">
                <a:solidFill>
                  <a:prstClr val="black">
                    <a:tint val="75000"/>
                  </a:prstClr>
                </a:solidFill>
              </a:rPr>
              <a:pPr/>
              <a:t>Sunday, August 07, 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9552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D1D8E4-F1D5-45B4-AAC8-4F501F23BAAB}" type="datetime2">
              <a:rPr lang="en-US" smtClean="0">
                <a:solidFill>
                  <a:prstClr val="black">
                    <a:tint val="75000"/>
                  </a:prstClr>
                </a:solidFill>
              </a:rPr>
              <a:pPr/>
              <a:t>Sunday, August 07, 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677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solidFill>
                  <a:prstClr val="black">
                    <a:tint val="75000"/>
                  </a:prstClr>
                </a:solidFill>
              </a:rPr>
              <a:pPr/>
              <a:t>Sunday, August 07, 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9034" t="25179" r="19034" b="25179"/>
          <a:stretch/>
        </p:blipFill>
        <p:spPr>
          <a:xfrm>
            <a:off x="9072" y="0"/>
            <a:ext cx="12173856" cy="6858000"/>
          </a:xfrm>
          <a:prstGeom prst="frame">
            <a:avLst>
              <a:gd name="adj1" fmla="val 3046"/>
            </a:avLst>
          </a:prstGeom>
          <a:ln w="19050">
            <a:solidFill>
              <a:srgbClr val="00B050"/>
            </a:solidFill>
            <a:prstDash val="sysDash"/>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653224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A2FF16-2929-4BE8-B83F-BF022946882B}" type="datetime2">
              <a:rPr lang="en-US" smtClean="0">
                <a:solidFill>
                  <a:prstClr val="black">
                    <a:tint val="75000"/>
                  </a:prstClr>
                </a:solidFill>
              </a:rPr>
              <a:pPr/>
              <a:t>Sunday, August 07, 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6332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DEEB93-ADCE-4169-A5CA-A8DDBF2B1477}" type="datetime2">
              <a:rPr lang="en-US" smtClean="0"/>
              <a:t>Sunday, August 07, 2016</a:t>
            </a:fld>
            <a:endParaRPr lang="en-US"/>
          </a:p>
        </p:txBody>
      </p:sp>
      <p:sp>
        <p:nvSpPr>
          <p:cNvPr id="5" name="Footer Placeholder 4"/>
          <p:cNvSpPr>
            <a:spLocks noGrp="1"/>
          </p:cNvSpPr>
          <p:nvPr>
            <p:ph type="ftr" sz="quarter" idx="11"/>
          </p:nvPr>
        </p:nvSpPr>
        <p:spPr/>
        <p:txBody>
          <a:bodyPr/>
          <a:lstStyle/>
          <a:p>
            <a:r>
              <a:rPr lang="bn-BD" smtClean="0"/>
              <a:t>মিজানুর - গাইবান্ধা </a:t>
            </a:r>
            <a:endParaRPr lang="en-US"/>
          </a:p>
        </p:txBody>
      </p:sp>
      <p:sp>
        <p:nvSpPr>
          <p:cNvPr id="6" name="Slide Number Placeholder 5"/>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28752085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EEBCD6-B329-49CB-A00A-B5F363E0B5D9}" type="datetime2">
              <a:rPr lang="en-US" smtClean="0">
                <a:solidFill>
                  <a:prstClr val="black">
                    <a:tint val="75000"/>
                  </a:prstClr>
                </a:solidFill>
              </a:rPr>
              <a:pPr/>
              <a:t>Sunday, August 07, 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5018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1B6F66-5D7A-4537-88DE-65C83CC8DFFE}" type="datetime2">
              <a:rPr lang="en-US" smtClean="0">
                <a:solidFill>
                  <a:prstClr val="black">
                    <a:tint val="75000"/>
                  </a:prstClr>
                </a:solidFill>
              </a:rPr>
              <a:pPr/>
              <a:t>Sunday, August 07, 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278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2BD057-E9F7-4268-ABB9-8378D7022784}" type="datetime2">
              <a:rPr lang="en-US" smtClean="0">
                <a:solidFill>
                  <a:prstClr val="black">
                    <a:tint val="75000"/>
                  </a:prstClr>
                </a:solidFill>
              </a:rPr>
              <a:pPr/>
              <a:t>Sunday, August 07, 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9028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4E556C-2C69-41FE-9155-7D6009855D11}" type="datetime2">
              <a:rPr lang="en-US" smtClean="0"/>
              <a:t>Sunday, August 07, 2016</a:t>
            </a:fld>
            <a:endParaRPr lang="en-US"/>
          </a:p>
        </p:txBody>
      </p:sp>
      <p:sp>
        <p:nvSpPr>
          <p:cNvPr id="5" name="Footer Placeholder 4"/>
          <p:cNvSpPr>
            <a:spLocks noGrp="1"/>
          </p:cNvSpPr>
          <p:nvPr>
            <p:ph type="ftr" sz="quarter" idx="11"/>
          </p:nvPr>
        </p:nvSpPr>
        <p:spPr/>
        <p:txBody>
          <a:bodyPr/>
          <a:lstStyle/>
          <a:p>
            <a:r>
              <a:rPr lang="bn-BD" smtClean="0"/>
              <a:t>মিজানুর - গাইবান্ধা </a:t>
            </a:r>
            <a:endParaRPr lang="en-US"/>
          </a:p>
        </p:txBody>
      </p:sp>
      <p:sp>
        <p:nvSpPr>
          <p:cNvPr id="6" name="Slide Number Placeholder 5"/>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2580089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518829-B53B-4E9A-AED6-742729736A6B}" type="datetime2">
              <a:rPr lang="en-US" smtClean="0"/>
              <a:t>Sunday, August 07, 2016</a:t>
            </a:fld>
            <a:endParaRPr lang="en-US"/>
          </a:p>
        </p:txBody>
      </p:sp>
      <p:sp>
        <p:nvSpPr>
          <p:cNvPr id="6" name="Footer Placeholder 5"/>
          <p:cNvSpPr>
            <a:spLocks noGrp="1"/>
          </p:cNvSpPr>
          <p:nvPr>
            <p:ph type="ftr" sz="quarter" idx="11"/>
          </p:nvPr>
        </p:nvSpPr>
        <p:spPr/>
        <p:txBody>
          <a:bodyPr/>
          <a:lstStyle/>
          <a:p>
            <a:r>
              <a:rPr lang="bn-BD" smtClean="0"/>
              <a:t>মিজানুর - গাইবান্ধা </a:t>
            </a:r>
            <a:endParaRPr lang="en-US"/>
          </a:p>
        </p:txBody>
      </p:sp>
      <p:sp>
        <p:nvSpPr>
          <p:cNvPr id="7" name="Slide Number Placeholder 6"/>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2119823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43D12B0-6EE9-48B0-9EB9-9E5225C9F9D5}" type="datetime2">
              <a:rPr lang="en-US" smtClean="0"/>
              <a:t>Sunday, August 07, 2016</a:t>
            </a:fld>
            <a:endParaRPr lang="en-US"/>
          </a:p>
        </p:txBody>
      </p:sp>
      <p:sp>
        <p:nvSpPr>
          <p:cNvPr id="8" name="Footer Placeholder 7"/>
          <p:cNvSpPr>
            <a:spLocks noGrp="1"/>
          </p:cNvSpPr>
          <p:nvPr>
            <p:ph type="ftr" sz="quarter" idx="11"/>
          </p:nvPr>
        </p:nvSpPr>
        <p:spPr/>
        <p:txBody>
          <a:bodyPr/>
          <a:lstStyle/>
          <a:p>
            <a:r>
              <a:rPr lang="bn-BD" smtClean="0"/>
              <a:t>মিজানুর - গাইবান্ধা </a:t>
            </a:r>
            <a:endParaRPr lang="en-US"/>
          </a:p>
        </p:txBody>
      </p:sp>
      <p:sp>
        <p:nvSpPr>
          <p:cNvPr id="9" name="Slide Number Placeholder 8"/>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31974498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D1D8E4-F1D5-45B4-AAC8-4F501F23BAAB}" type="datetime2">
              <a:rPr lang="en-US" smtClean="0"/>
              <a:t>Sunday, August 07, 2016</a:t>
            </a:fld>
            <a:endParaRPr lang="en-US"/>
          </a:p>
        </p:txBody>
      </p:sp>
      <p:sp>
        <p:nvSpPr>
          <p:cNvPr id="4" name="Footer Placeholder 3"/>
          <p:cNvSpPr>
            <a:spLocks noGrp="1"/>
          </p:cNvSpPr>
          <p:nvPr>
            <p:ph type="ftr" sz="quarter" idx="11"/>
          </p:nvPr>
        </p:nvSpPr>
        <p:spPr/>
        <p:txBody>
          <a:bodyPr/>
          <a:lstStyle/>
          <a:p>
            <a:r>
              <a:rPr lang="bn-BD" smtClean="0"/>
              <a:t>মিজানুর - গাইবান্ধা </a:t>
            </a:r>
            <a:endParaRPr lang="en-US"/>
          </a:p>
        </p:txBody>
      </p:sp>
      <p:sp>
        <p:nvSpPr>
          <p:cNvPr id="5" name="Slide Number Placeholder 4"/>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1158999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9034" t="25179" r="19034" b="25179"/>
          <a:stretch/>
        </p:blipFill>
        <p:spPr>
          <a:xfrm>
            <a:off x="9072" y="0"/>
            <a:ext cx="12173856" cy="6858000"/>
          </a:xfrm>
          <a:prstGeom prst="frame">
            <a:avLst>
              <a:gd name="adj1" fmla="val 3046"/>
            </a:avLst>
          </a:prstGeom>
          <a:ln w="19050">
            <a:solidFill>
              <a:srgbClr val="00B050"/>
            </a:solidFill>
            <a:prstDash val="sysDash"/>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756291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A2FF16-2929-4BE8-B83F-BF022946882B}" type="datetime2">
              <a:rPr lang="en-US" smtClean="0"/>
              <a:t>Sunday, August 07, 2016</a:t>
            </a:fld>
            <a:endParaRPr lang="en-US"/>
          </a:p>
        </p:txBody>
      </p:sp>
      <p:sp>
        <p:nvSpPr>
          <p:cNvPr id="6" name="Footer Placeholder 5"/>
          <p:cNvSpPr>
            <a:spLocks noGrp="1"/>
          </p:cNvSpPr>
          <p:nvPr>
            <p:ph type="ftr" sz="quarter" idx="11"/>
          </p:nvPr>
        </p:nvSpPr>
        <p:spPr/>
        <p:txBody>
          <a:bodyPr/>
          <a:lstStyle/>
          <a:p>
            <a:r>
              <a:rPr lang="bn-BD" smtClean="0"/>
              <a:t>মিজানুর - গাইবান্ধা </a:t>
            </a:r>
            <a:endParaRPr lang="en-US"/>
          </a:p>
        </p:txBody>
      </p:sp>
      <p:sp>
        <p:nvSpPr>
          <p:cNvPr id="7" name="Slide Number Placeholder 6"/>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2292603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EEBCD6-B329-49CB-A00A-B5F363E0B5D9}" type="datetime2">
              <a:rPr lang="en-US" smtClean="0"/>
              <a:t>Sunday, August 07, 2016</a:t>
            </a:fld>
            <a:endParaRPr lang="en-US"/>
          </a:p>
        </p:txBody>
      </p:sp>
      <p:sp>
        <p:nvSpPr>
          <p:cNvPr id="6" name="Footer Placeholder 5"/>
          <p:cNvSpPr>
            <a:spLocks noGrp="1"/>
          </p:cNvSpPr>
          <p:nvPr>
            <p:ph type="ftr" sz="quarter" idx="11"/>
          </p:nvPr>
        </p:nvSpPr>
        <p:spPr/>
        <p:txBody>
          <a:bodyPr/>
          <a:lstStyle/>
          <a:p>
            <a:r>
              <a:rPr lang="bn-BD" smtClean="0"/>
              <a:t>মিজানুর - গাইবান্ধা </a:t>
            </a:r>
            <a:endParaRPr lang="en-US"/>
          </a:p>
        </p:txBody>
      </p:sp>
      <p:sp>
        <p:nvSpPr>
          <p:cNvPr id="7" name="Slide Number Placeholder 6"/>
          <p:cNvSpPr>
            <a:spLocks noGrp="1"/>
          </p:cNvSpPr>
          <p:nvPr>
            <p:ph type="sldNum" sz="quarter" idx="12"/>
          </p:nvPr>
        </p:nvSpPr>
        <p:spPr/>
        <p:txBody>
          <a:bodyPr/>
          <a:lstStyle/>
          <a:p>
            <a:fld id="{6E4B296D-B6D0-4D63-ABDA-FC1B03B5FFC2}" type="slidenum">
              <a:rPr lang="en-US" smtClean="0"/>
              <a:t>‹#›</a:t>
            </a:fld>
            <a:endParaRPr lang="en-US"/>
          </a:p>
        </p:txBody>
      </p:sp>
    </p:spTree>
    <p:extLst>
      <p:ext uri="{BB962C8B-B14F-4D97-AF65-F5344CB8AC3E}">
        <p14:creationId xmlns:p14="http://schemas.microsoft.com/office/powerpoint/2010/main" val="5239190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0344D-2CC9-4A51-9411-4D6F0D06932D}" type="datetime2">
              <a:rPr lang="en-US" smtClean="0"/>
              <a:t>Sunday, August 07, 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bn-BD" smtClean="0"/>
              <a:t>মিজানুর - গাইবান্ধা </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B296D-B6D0-4D63-ABDA-FC1B03B5FFC2}" type="slidenum">
              <a:rPr lang="en-US" smtClean="0"/>
              <a:t>‹#›</a:t>
            </a:fld>
            <a:endParaRPr lang="en-US"/>
          </a:p>
        </p:txBody>
      </p:sp>
    </p:spTree>
    <p:extLst>
      <p:ext uri="{BB962C8B-B14F-4D97-AF65-F5344CB8AC3E}">
        <p14:creationId xmlns:p14="http://schemas.microsoft.com/office/powerpoint/2010/main" val="12165449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0344D-2CC9-4A51-9411-4D6F0D06932D}" type="datetime2">
              <a:rPr lang="en-US" smtClean="0">
                <a:solidFill>
                  <a:prstClr val="black">
                    <a:tint val="75000"/>
                  </a:prstClr>
                </a:solidFill>
              </a:rPr>
              <a:pPr/>
              <a:t>Sunday, August 07, 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bn-BD" smtClean="0">
                <a:solidFill>
                  <a:prstClr val="black">
                    <a:tint val="75000"/>
                  </a:prstClr>
                </a:solidFill>
              </a:rPr>
              <a:t>মিজানুর - গাইবান্ধা </a:t>
            </a: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B296D-B6D0-4D63-ABDA-FC1B03B5FF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7290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5.jpg"/><Relationship Id="rId7"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1.wav"/><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audio" Target="../media/audio3.wav"/><Relationship Id="rId10" Type="http://schemas.openxmlformats.org/officeDocument/2006/relationships/image" Target="../media/image37.jpeg"/><Relationship Id="rId4" Type="http://schemas.openxmlformats.org/officeDocument/2006/relationships/audio" Target="../media/audio2.wav"/><Relationship Id="rId9"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asrumijan@gmail.com" TargetMode="Externa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1</a:t>
            </a:fld>
            <a:endParaRPr lang="en-US"/>
          </a:p>
        </p:txBody>
      </p:sp>
      <p:sp>
        <p:nvSpPr>
          <p:cNvPr id="5" name="Oval 4"/>
          <p:cNvSpPr/>
          <p:nvPr/>
        </p:nvSpPr>
        <p:spPr>
          <a:xfrm>
            <a:off x="300251" y="290945"/>
            <a:ext cx="11641540" cy="6288965"/>
          </a:xfrm>
          <a:prstGeom prst="ellipse">
            <a:avLst/>
          </a:prstGeom>
          <a:ln/>
        </p:spPr>
        <p:style>
          <a:lnRef idx="2">
            <a:schemeClr val="accent2"/>
          </a:lnRef>
          <a:fillRef idx="1001">
            <a:schemeClr val="lt1"/>
          </a:fillRef>
          <a:effectRef idx="0">
            <a:schemeClr val="accent2"/>
          </a:effectRef>
          <a:fontRef idx="minor">
            <a:schemeClr val="dk1"/>
          </a:fontRef>
        </p:style>
        <p:txBody>
          <a:bodyPr rtlCol="0" anchor="ctr"/>
          <a:lstStyle/>
          <a:p>
            <a:pPr lvl="0" algn="ctr">
              <a:defRPr/>
            </a:pPr>
            <a:endParaRPr lang="bn-BD" sz="4000" kern="0" dirty="0" smtClean="0">
              <a:solidFill>
                <a:prstClr val="black"/>
              </a:solidFill>
              <a:latin typeface="NikoshBAN" panose="02000000000000000000" pitchFamily="2" charset="0"/>
              <a:cs typeface="NikoshBAN" panose="02000000000000000000" pitchFamily="2" charset="0"/>
            </a:endParaRPr>
          </a:p>
          <a:p>
            <a:pPr lvl="0" algn="ctr">
              <a:defRPr/>
            </a:pPr>
            <a:r>
              <a:rPr lang="bn-BD" sz="4000" kern="0" dirty="0" smtClean="0">
                <a:solidFill>
                  <a:prstClr val="black"/>
                </a:solidFill>
                <a:latin typeface="NikoshBAN" panose="02000000000000000000" pitchFamily="2" charset="0"/>
                <a:cs typeface="NikoshBAN" panose="02000000000000000000" pitchFamily="2" charset="0"/>
              </a:rPr>
              <a:t>এই মডেল কন্টেন্টটি পাঠদানের পূর্বে অনুগ্রহপূর্বক কন্টেন্টটি একবার দেখে নিন এবং স্লাইডের সংগে দেয়া নির্দেশনা ভালভাবে পড়ে নিন। পাঠদানে নিজস্ব কৌশল প্রয়োগে  প্রয়োজনে নির্মাতার সংগে যোগাযোগ করুন। কন্টেন্টটি ব্যবহারের জন্য আপনাকে অজস্র ধন্যবাদ। </a:t>
            </a:r>
            <a:endParaRPr kumimoji="0" lang="en-US" sz="4000" b="0" i="0" u="none" strike="noStrike" kern="0" cap="none" spc="0" normalizeH="0" baseline="0" noProof="0" dirty="0" smtClean="0">
              <a:ln>
                <a:noFill/>
              </a:ln>
              <a:solidFill>
                <a:prstClr val="black"/>
              </a:solidFill>
              <a:effectLst/>
              <a:uLnTx/>
              <a:uFillTx/>
              <a:latin typeface="NikoshBAN" panose="02000000000000000000" pitchFamily="2" charset="0"/>
              <a:cs typeface="NikoshBAN" panose="020000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smtClean="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683208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00" y="482571"/>
            <a:ext cx="4731342" cy="5806392"/>
          </a:xfrm>
          <a:prstGeom prst="rect">
            <a:avLst/>
          </a:prstGeom>
          <a:ln w="228600" cap="sq" cmpd="thickThin">
            <a:solidFill>
              <a:schemeClr val="accent2">
                <a:lumMod val="20000"/>
                <a:lumOff val="80000"/>
              </a:schemeClr>
            </a:solidFill>
            <a:prstDash val="solid"/>
            <a:miter lim="800000"/>
          </a:ln>
          <a:effectLst>
            <a:innerShdw blurRad="76200">
              <a:srgbClr val="000000"/>
            </a:inn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9155" y="523117"/>
            <a:ext cx="4638676" cy="5648616"/>
          </a:xfrm>
          <a:prstGeom prst="rect">
            <a:avLst/>
          </a:prstGeom>
          <a:ln w="228600" cap="sq" cmpd="thickThin">
            <a:solidFill>
              <a:schemeClr val="accent1"/>
            </a:solidFill>
            <a:prstDash val="solid"/>
            <a:miter lim="800000"/>
          </a:ln>
          <a:effectLst>
            <a:innerShdw blurRad="76200">
              <a:srgbClr val="000000"/>
            </a:innerShdw>
          </a:effectLst>
        </p:spPr>
      </p:pic>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10</a:t>
            </a:fld>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356" y="599801"/>
            <a:ext cx="4686310" cy="5571932"/>
          </a:xfrm>
          <a:prstGeom prst="rect">
            <a:avLst/>
          </a:prstGeom>
          <a:ln w="228600" cap="sq" cmpd="thickThin">
            <a:solidFill>
              <a:schemeClr val="accent4">
                <a:lumMod val="20000"/>
                <a:lumOff val="80000"/>
              </a:schemeClr>
            </a:solidFill>
            <a:prstDash val="solid"/>
            <a:miter lim="800000"/>
          </a:ln>
          <a:effectLst>
            <a:innerShdw blurRad="76200">
              <a:srgbClr val="000000"/>
            </a:inn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9155" y="523118"/>
            <a:ext cx="4595990" cy="5765846"/>
          </a:xfrm>
          <a:prstGeom prst="rect">
            <a:avLst/>
          </a:prstGeom>
          <a:ln w="228600" cap="sq" cmpd="thickThin">
            <a:solidFill>
              <a:schemeClr val="accent2"/>
            </a:solidFill>
            <a:prstDash val="solid"/>
            <a:miter lim="800000"/>
          </a:ln>
          <a:effectLst>
            <a:innerShdw blurRad="76200">
              <a:srgbClr val="000000"/>
            </a:innerShdw>
          </a:effectLst>
        </p:spPr>
      </p:pic>
      <p:sp>
        <p:nvSpPr>
          <p:cNvPr id="9" name="TextBox 8"/>
          <p:cNvSpPr txBox="1"/>
          <p:nvPr/>
        </p:nvSpPr>
        <p:spPr>
          <a:xfrm>
            <a:off x="5481729" y="354707"/>
            <a:ext cx="1228542" cy="6001643"/>
          </a:xfrm>
          <a:prstGeom prst="rect">
            <a:avLst/>
          </a:prstGeom>
          <a:noFill/>
          <a:ln w="57150">
            <a:solidFill>
              <a:srgbClr val="00B050"/>
            </a:solidFill>
          </a:ln>
        </p:spPr>
        <p:txBody>
          <a:bodyPr wrap="square" rtlCol="0">
            <a:spAutoFit/>
          </a:bodyPr>
          <a:lstStyle/>
          <a:p>
            <a:r>
              <a:rPr lang="bn-BD" sz="4800" dirty="0" smtClean="0">
                <a:latin typeface="NikoshBAN" panose="02000000000000000000" pitchFamily="2" charset="0"/>
                <a:cs typeface="NikoshBAN" panose="02000000000000000000" pitchFamily="2" charset="0"/>
              </a:rPr>
              <a:t>বই</a:t>
            </a:r>
            <a:endParaRPr lang="en-US" sz="4800" dirty="0" smtClean="0">
              <a:latin typeface="NikoshBAN" panose="02000000000000000000" pitchFamily="2" charset="0"/>
              <a:cs typeface="NikoshBAN" panose="02000000000000000000" pitchFamily="2" charset="0"/>
            </a:endParaRPr>
          </a:p>
          <a:p>
            <a:r>
              <a:rPr lang="bn-BD" sz="4800" dirty="0" smtClean="0">
                <a:latin typeface="NikoshBAN" panose="02000000000000000000" pitchFamily="2" charset="0"/>
                <a:cs typeface="NikoshBAN" panose="02000000000000000000" pitchFamily="2" charset="0"/>
              </a:rPr>
              <a:t>এর  প্রচ্ছদ গুলো ভাল ভাবে লক্ষ কর</a:t>
            </a:r>
            <a:endParaRPr lang="en-US" sz="48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273650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8487" y="510459"/>
            <a:ext cx="4323120" cy="5719888"/>
          </a:xfrm>
          <a:prstGeom prst="rect">
            <a:avLst/>
          </a:prstGeom>
          <a:ln w="228600" cap="sq" cmpd="thickThin">
            <a:solidFill>
              <a:schemeClr val="accent2">
                <a:lumMod val="50000"/>
              </a:schemeClr>
            </a:solidFill>
            <a:prstDash val="solid"/>
            <a:miter lim="800000"/>
          </a:ln>
          <a:effectLst>
            <a:innerShdw blurRad="76200">
              <a:srgbClr val="000000"/>
            </a:innerShdw>
          </a:effectLst>
        </p:spPr>
      </p:pic>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11</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88" y="593210"/>
            <a:ext cx="4702968" cy="5554386"/>
          </a:xfrm>
          <a:prstGeom prst="rect">
            <a:avLst/>
          </a:prstGeom>
          <a:ln w="228600" cap="sq" cmpd="thickThin">
            <a:solidFill>
              <a:schemeClr val="accent2">
                <a:lumMod val="50000"/>
              </a:schemeClr>
            </a:solidFill>
            <a:prstDash val="solid"/>
            <a:miter lim="800000"/>
          </a:ln>
          <a:effectLst>
            <a:innerShdw blurRad="76200">
              <a:srgbClr val="000000"/>
            </a:inn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91" y="563789"/>
            <a:ext cx="4724208" cy="5688184"/>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5618" y="593210"/>
            <a:ext cx="4248858" cy="5613228"/>
          </a:xfrm>
          <a:prstGeom prst="rect">
            <a:avLst/>
          </a:prstGeom>
          <a:ln w="228600" cap="sq" cmpd="thickThin">
            <a:solidFill>
              <a:srgbClr val="000000"/>
            </a:solidFill>
            <a:prstDash val="solid"/>
            <a:miter lim="800000"/>
          </a:ln>
          <a:effectLst>
            <a:innerShdw blurRad="76200">
              <a:srgbClr val="000000"/>
            </a:innerShdw>
          </a:effectLst>
        </p:spPr>
      </p:pic>
      <p:sp>
        <p:nvSpPr>
          <p:cNvPr id="11" name="TextBox 10"/>
          <p:cNvSpPr txBox="1"/>
          <p:nvPr/>
        </p:nvSpPr>
        <p:spPr>
          <a:xfrm>
            <a:off x="5657072" y="354707"/>
            <a:ext cx="1228542" cy="6001643"/>
          </a:xfrm>
          <a:prstGeom prst="rect">
            <a:avLst/>
          </a:prstGeom>
          <a:noFill/>
          <a:ln w="57150">
            <a:solidFill>
              <a:schemeClr val="accent2"/>
            </a:solidFill>
          </a:ln>
        </p:spPr>
        <p:txBody>
          <a:bodyPr wrap="square" rtlCol="0">
            <a:spAutoFit/>
          </a:bodyPr>
          <a:lstStyle/>
          <a:p>
            <a:r>
              <a:rPr lang="bn-BD" sz="4800" dirty="0" smtClean="0">
                <a:latin typeface="NikoshBAN" panose="02000000000000000000" pitchFamily="2" charset="0"/>
                <a:cs typeface="NikoshBAN" panose="02000000000000000000" pitchFamily="2" charset="0"/>
              </a:rPr>
              <a:t>বই</a:t>
            </a:r>
            <a:endParaRPr lang="en-US" sz="4800" dirty="0" smtClean="0">
              <a:latin typeface="NikoshBAN" panose="02000000000000000000" pitchFamily="2" charset="0"/>
              <a:cs typeface="NikoshBAN" panose="02000000000000000000" pitchFamily="2" charset="0"/>
            </a:endParaRPr>
          </a:p>
          <a:p>
            <a:r>
              <a:rPr lang="bn-BD" sz="4800" dirty="0" smtClean="0">
                <a:latin typeface="NikoshBAN" panose="02000000000000000000" pitchFamily="2" charset="0"/>
                <a:cs typeface="NikoshBAN" panose="02000000000000000000" pitchFamily="2" charset="0"/>
              </a:rPr>
              <a:t>এর  প্রচ্ছদ গুলো ভাল ভাবে লক্ষ কর</a:t>
            </a:r>
            <a:endParaRPr lang="en-US" sz="48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0080175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out)">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12</a:t>
            </a:fld>
            <a:endParaRPr lang="en-US"/>
          </a:p>
        </p:txBody>
      </p:sp>
      <p:sp>
        <p:nvSpPr>
          <p:cNvPr id="5" name="TextBox 4"/>
          <p:cNvSpPr txBox="1"/>
          <p:nvPr/>
        </p:nvSpPr>
        <p:spPr>
          <a:xfrm>
            <a:off x="2934791" y="722163"/>
            <a:ext cx="5218610" cy="1862048"/>
          </a:xfrm>
          <a:prstGeom prst="rect">
            <a:avLst/>
          </a:prstGeom>
          <a:noFill/>
        </p:spPr>
        <p:txBody>
          <a:bodyPr wrap="square" rtlCol="0">
            <a:spAutoFit/>
          </a:bodyPr>
          <a:lstStyle/>
          <a:p>
            <a:r>
              <a:rPr lang="bn-IN" sz="11500" b="1" u="sng"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একক কাজ </a:t>
            </a:r>
            <a:endParaRPr lang="en-US" sz="11500" b="1" u="sng"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1247634" y="2911189"/>
            <a:ext cx="9916235" cy="1938992"/>
          </a:xfrm>
          <a:prstGeom prst="rect">
            <a:avLst/>
          </a:prstGeom>
          <a:noFill/>
        </p:spPr>
        <p:txBody>
          <a:bodyPr wrap="square" rtlCol="0">
            <a:spAutoFit/>
          </a:bodyPr>
          <a:lstStyle/>
          <a:p>
            <a:r>
              <a:rPr lang="bn-IN" sz="6000" dirty="0" smtClean="0">
                <a:latin typeface="NikoshBAN" panose="02000000000000000000" pitchFamily="2" charset="0"/>
                <a:cs typeface="NikoshBAN" panose="02000000000000000000" pitchFamily="2" charset="0"/>
              </a:rPr>
              <a:t>কবির জন্মস্থান ,জন্মসাল, পুরস্কার, উপন্যাস ও </a:t>
            </a:r>
            <a:r>
              <a:rPr lang="bn-BD" sz="6000" dirty="0" smtClean="0">
                <a:latin typeface="NikoshBAN" panose="02000000000000000000" pitchFamily="2" charset="0"/>
                <a:cs typeface="NikoshBAN" panose="02000000000000000000" pitchFamily="2" charset="0"/>
              </a:rPr>
              <a:t>কাব্যগ্রন্থ</a:t>
            </a:r>
            <a:r>
              <a:rPr lang="bn-IN" sz="6000" dirty="0" smtClean="0">
                <a:latin typeface="NikoshBAN" panose="02000000000000000000" pitchFamily="2" charset="0"/>
                <a:cs typeface="NikoshBAN" panose="02000000000000000000" pitchFamily="2" charset="0"/>
              </a:rPr>
              <a:t> সমূহের নাম লিখ</a:t>
            </a:r>
            <a:r>
              <a:rPr lang="en-US" sz="6000" dirty="0" smtClean="0">
                <a:latin typeface="NikoshBAN" panose="02000000000000000000" pitchFamily="2" charset="0"/>
                <a:cs typeface="NikoshBAN" panose="02000000000000000000" pitchFamily="2" charset="0"/>
              </a:rPr>
              <a:t>।  </a:t>
            </a:r>
            <a:r>
              <a:rPr lang="bn-IN" sz="6000" dirty="0" smtClean="0">
                <a:latin typeface="NikoshBAN" panose="02000000000000000000" pitchFamily="2" charset="0"/>
                <a:cs typeface="NikoshBAN" panose="02000000000000000000" pitchFamily="2" charset="0"/>
              </a:rPr>
              <a:t> </a:t>
            </a:r>
            <a:endParaRPr lang="en-US" sz="60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6930944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p:cNvSpPr/>
          <p:nvPr/>
        </p:nvSpPr>
        <p:spPr>
          <a:xfrm>
            <a:off x="4317519" y="4202436"/>
            <a:ext cx="3556962" cy="2372174"/>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200" b="1" dirty="0" smtClean="0">
                <a:ln w="0"/>
                <a:solidFill>
                  <a:schemeClr val="tx1"/>
                </a:solidFill>
                <a:effectLst>
                  <a:outerShdw blurRad="38100" dist="19050" dir="2700000" algn="tl" rotWithShape="0">
                    <a:schemeClr val="dk1">
                      <a:alpha val="40000"/>
                    </a:schemeClr>
                  </a:outerShdw>
                </a:effectLst>
              </a:rPr>
              <a:t>     </a:t>
            </a:r>
            <a:r>
              <a:rPr lang="bn-IN" sz="3200" b="1" dirty="0" smtClean="0">
                <a:ln w="0"/>
                <a:solidFill>
                  <a:schemeClr val="tx1"/>
                </a:solidFill>
                <a:effectLst>
                  <a:outerShdw blurRad="38100" dist="19050" dir="2700000" algn="tl" rotWithShape="0">
                    <a:schemeClr val="dk1">
                      <a:alpha val="40000"/>
                    </a:schemeClr>
                  </a:outerShdw>
                </a:effectLst>
              </a:rPr>
              <a:t>ডাহুকী</a:t>
            </a:r>
            <a:endParaRPr lang="en-US" sz="2000" b="1" dirty="0">
              <a:ln w="0"/>
              <a:solidFill>
                <a:schemeClr val="tx1"/>
              </a:solidFill>
              <a:effectLst>
                <a:outerShdw blurRad="38100" dist="19050" dir="2700000" algn="tl" rotWithShape="0">
                  <a:schemeClr val="dk1">
                    <a:alpha val="40000"/>
                  </a:schemeClr>
                </a:outerShdw>
              </a:effectLst>
            </a:endParaRPr>
          </a:p>
          <a:p>
            <a:pPr lvl="0"/>
            <a:r>
              <a:rPr lang="bn-IN" sz="2800" b="1" dirty="0">
                <a:ln w="0"/>
                <a:solidFill>
                  <a:schemeClr val="tx1"/>
                </a:solidFill>
                <a:effectLst>
                  <a:outerShdw blurRad="38100" dist="19050" dir="2700000" algn="tl" rotWithShape="0">
                    <a:schemeClr val="dk1">
                      <a:alpha val="40000"/>
                    </a:schemeClr>
                  </a:outerShdw>
                </a:effectLst>
              </a:rPr>
              <a:t> </a:t>
            </a:r>
            <a:r>
              <a:rPr lang="bn-BD" sz="2800" b="1" dirty="0" smtClean="0">
                <a:ln w="0"/>
                <a:solidFill>
                  <a:schemeClr val="tx1"/>
                </a:solidFill>
                <a:effectLst>
                  <a:outerShdw blurRad="38100" dist="19050" dir="2700000" algn="tl" rotWithShape="0">
                    <a:schemeClr val="dk1">
                      <a:alpha val="40000"/>
                    </a:schemeClr>
                  </a:outerShdw>
                </a:effectLst>
              </a:rPr>
              <a:t> </a:t>
            </a:r>
            <a:r>
              <a:rPr lang="bn-IN" sz="2800" b="1" dirty="0" smtClean="0">
                <a:ln w="0"/>
                <a:solidFill>
                  <a:schemeClr val="tx1"/>
                </a:solidFill>
                <a:effectLst>
                  <a:outerShdw blurRad="38100" dist="19050" dir="2700000" algn="tl" rotWithShape="0">
                    <a:schemeClr val="dk1">
                      <a:alpha val="40000"/>
                    </a:schemeClr>
                  </a:outerShdw>
                </a:effectLst>
              </a:rPr>
              <a:t>আগুনের </a:t>
            </a:r>
            <a:r>
              <a:rPr lang="bn-IN" sz="2800" b="1" dirty="0">
                <a:ln w="0"/>
                <a:solidFill>
                  <a:schemeClr val="tx1"/>
                </a:solidFill>
                <a:effectLst>
                  <a:outerShdw blurRad="38100" dist="19050" dir="2700000" algn="tl" rotWithShape="0">
                    <a:schemeClr val="dk1">
                      <a:alpha val="40000"/>
                    </a:schemeClr>
                  </a:outerShdw>
                </a:effectLst>
              </a:rPr>
              <a:t>মেয়ে </a:t>
            </a:r>
            <a:endParaRPr lang="en-US" sz="2800" b="1" dirty="0">
              <a:ln w="0"/>
              <a:solidFill>
                <a:schemeClr val="tx1"/>
              </a:solidFill>
              <a:effectLst>
                <a:outerShdw blurRad="38100" dist="19050" dir="2700000" algn="tl" rotWithShape="0">
                  <a:schemeClr val="dk1">
                    <a:alpha val="40000"/>
                  </a:schemeClr>
                </a:outerShdw>
              </a:effectLst>
            </a:endParaRPr>
          </a:p>
          <a:p>
            <a:pPr lvl="0"/>
            <a:r>
              <a:rPr lang="bn-IN" sz="2800" b="1" dirty="0">
                <a:ln w="0"/>
                <a:solidFill>
                  <a:schemeClr val="tx1"/>
                </a:solidFill>
                <a:effectLst>
                  <a:outerShdw blurRad="38100" dist="19050" dir="2700000" algn="tl" rotWithShape="0">
                    <a:schemeClr val="dk1">
                      <a:alpha val="40000"/>
                    </a:schemeClr>
                  </a:outerShdw>
                </a:effectLst>
              </a:rPr>
              <a:t> </a:t>
            </a:r>
            <a:r>
              <a:rPr lang="bn-BD" sz="2800" b="1" dirty="0" smtClean="0">
                <a:ln w="0"/>
                <a:solidFill>
                  <a:schemeClr val="tx1"/>
                </a:solidFill>
                <a:effectLst>
                  <a:outerShdw blurRad="38100" dist="19050" dir="2700000" algn="tl" rotWithShape="0">
                    <a:schemeClr val="dk1">
                      <a:alpha val="40000"/>
                    </a:schemeClr>
                  </a:outerShdw>
                </a:effectLst>
              </a:rPr>
              <a:t>  </a:t>
            </a:r>
            <a:r>
              <a:rPr lang="bn-IN" sz="2800" b="1" dirty="0" smtClean="0">
                <a:ln w="0"/>
                <a:solidFill>
                  <a:schemeClr val="tx1"/>
                </a:solidFill>
                <a:effectLst>
                  <a:outerShdw blurRad="38100" dist="19050" dir="2700000" algn="tl" rotWithShape="0">
                    <a:schemeClr val="dk1">
                      <a:alpha val="40000"/>
                    </a:schemeClr>
                  </a:outerShdw>
                </a:effectLst>
              </a:rPr>
              <a:t>উপমহাদেশ </a:t>
            </a:r>
            <a:endParaRPr lang="en-US" sz="2800" b="1" dirty="0">
              <a:ln w="0"/>
              <a:solidFill>
                <a:schemeClr val="tx1"/>
              </a:solidFill>
              <a:effectLst>
                <a:outerShdw blurRad="38100" dist="19050" dir="2700000" algn="tl" rotWithShape="0">
                  <a:schemeClr val="dk1">
                    <a:alpha val="40000"/>
                  </a:schemeClr>
                </a:outerShdw>
              </a:effectLst>
            </a:endParaRPr>
          </a:p>
          <a:p>
            <a:pPr lvl="0"/>
            <a:r>
              <a:rPr lang="bn-IN" sz="3600" b="1" dirty="0">
                <a:ln w="0"/>
                <a:solidFill>
                  <a:schemeClr val="tx1"/>
                </a:solidFill>
                <a:effectLst>
                  <a:outerShdw blurRad="38100" dist="19050" dir="2700000" algn="tl" rotWithShape="0">
                    <a:schemeClr val="dk1">
                      <a:alpha val="40000"/>
                    </a:schemeClr>
                  </a:outerShdw>
                </a:effectLst>
              </a:rPr>
              <a:t>  </a:t>
            </a:r>
            <a:r>
              <a:rPr lang="bn-BD" sz="3600" b="1" dirty="0" smtClean="0">
                <a:ln w="0"/>
                <a:solidFill>
                  <a:schemeClr val="tx1"/>
                </a:solidFill>
                <a:effectLst>
                  <a:outerShdw blurRad="38100" dist="19050" dir="2700000" algn="tl" rotWithShape="0">
                    <a:schemeClr val="dk1">
                      <a:alpha val="40000"/>
                    </a:schemeClr>
                  </a:outerShdw>
                </a:effectLst>
              </a:rPr>
              <a:t>  </a:t>
            </a:r>
            <a:r>
              <a:rPr lang="bn-IN" sz="3600" b="1" dirty="0" smtClean="0">
                <a:ln w="0"/>
                <a:solidFill>
                  <a:schemeClr val="tx1"/>
                </a:solidFill>
                <a:effectLst>
                  <a:outerShdw blurRad="38100" dist="19050" dir="2700000" algn="tl" rotWithShape="0">
                    <a:schemeClr val="dk1">
                      <a:alpha val="40000"/>
                    </a:schemeClr>
                  </a:outerShdw>
                </a:effectLst>
              </a:rPr>
              <a:t>আগন্তুক </a:t>
            </a:r>
            <a:endParaRPr lang="en-US" sz="3600" b="1" dirty="0">
              <a:ln w="0"/>
              <a:solidFill>
                <a:schemeClr val="tx1"/>
              </a:solidFill>
              <a:effectLst>
                <a:outerShdw blurRad="38100" dist="19050" dir="2700000" algn="tl" rotWithShape="0">
                  <a:schemeClr val="dk1">
                    <a:alpha val="40000"/>
                  </a:schemeClr>
                </a:outerShdw>
              </a:effectLst>
            </a:endParaRPr>
          </a:p>
          <a:p>
            <a:pPr algn="ctr"/>
            <a:endParaRPr lang="en-US" sz="28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useBgFill="1">
        <p:nvSpPr>
          <p:cNvPr id="16" name="Cloud 15"/>
          <p:cNvSpPr/>
          <p:nvPr/>
        </p:nvSpPr>
        <p:spPr>
          <a:xfrm>
            <a:off x="8119782" y="410795"/>
            <a:ext cx="3607135" cy="2764627"/>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ts val="0"/>
              </a:spcAft>
            </a:pPr>
            <a:r>
              <a:rPr lang="bn-IN" sz="3200" dirty="0" smtClean="0">
                <a:ln w="0"/>
                <a:solidFill>
                  <a:srgbClr val="FFFF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dirty="0" smtClean="0">
                <a:ln w="0"/>
                <a:solidFill>
                  <a:srgbClr val="FFFF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১১ </a:t>
            </a:r>
            <a:r>
              <a:rPr lang="en-US" sz="3200" b="1" dirty="0" err="1">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জুলাই</a:t>
            </a:r>
            <a:r>
              <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১৯৩৬</a:t>
            </a:r>
            <a:r>
              <a:rPr lang="bn-IN"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খ্রিষ্টাব্দে </a:t>
            </a:r>
            <a:endPar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lnSpc>
                <a:spcPct val="100000"/>
              </a:lnSpc>
              <a:spcAft>
                <a:spcPts val="0"/>
              </a:spcAft>
            </a:pPr>
            <a:r>
              <a:rPr lang="en-US" sz="3200" b="1" dirty="0" err="1">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ব্রাহ্মণবাড়িয়া</a:t>
            </a:r>
            <a:r>
              <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endPar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lnSpc>
                <a:spcPct val="100000"/>
              </a:lnSpc>
              <a:spcAft>
                <a:spcPts val="0"/>
              </a:spcAft>
            </a:pPr>
            <a:r>
              <a:rPr lang="en-US" sz="3200" b="1" dirty="0" err="1">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মোড়াইল</a:t>
            </a:r>
            <a:r>
              <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গ্রাম   </a:t>
            </a:r>
            <a:endPar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useBgFill="1">
        <p:nvSpPr>
          <p:cNvPr id="30" name="Cloud 29"/>
          <p:cNvSpPr/>
          <p:nvPr/>
        </p:nvSpPr>
        <p:spPr>
          <a:xfrm>
            <a:off x="530582" y="3817832"/>
            <a:ext cx="3649375" cy="2749990"/>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200" dirty="0" smtClean="0">
              <a:solidFill>
                <a:srgbClr val="FFFF00"/>
              </a:solidFill>
              <a:latin typeface="NikoshBAN" panose="02000000000000000000" pitchFamily="2" charset="0"/>
              <a:cs typeface="NikoshBAN" panose="02000000000000000000" pitchFamily="2" charset="0"/>
            </a:endParaRPr>
          </a:p>
          <a:p>
            <a:pPr lvl="0"/>
            <a:r>
              <a:rPr lang="bn-IN" sz="2400" b="1" dirty="0">
                <a:ln w="0"/>
                <a:solidFill>
                  <a:schemeClr val="tx1"/>
                </a:solidFill>
                <a:effectLst>
                  <a:outerShdw blurRad="38100" dist="19050" dir="2700000" algn="tl" rotWithShape="0">
                    <a:schemeClr val="dk1">
                      <a:alpha val="40000"/>
                    </a:schemeClr>
                  </a:outerShdw>
                </a:effectLst>
              </a:rPr>
              <a:t>লোক লোকান্তর </a:t>
            </a:r>
            <a:endParaRPr lang="en-US" sz="2400" b="1" dirty="0" smtClean="0">
              <a:ln w="0"/>
              <a:solidFill>
                <a:schemeClr val="tx1"/>
              </a:solidFill>
              <a:effectLst>
                <a:outerShdw blurRad="38100" dist="19050" dir="2700000" algn="tl" rotWithShape="0">
                  <a:schemeClr val="dk1">
                    <a:alpha val="40000"/>
                  </a:schemeClr>
                </a:outerShdw>
              </a:effectLst>
            </a:endParaRPr>
          </a:p>
          <a:p>
            <a:pPr lvl="0"/>
            <a:r>
              <a:rPr lang="en-US" sz="2400" b="1" dirty="0" smtClean="0">
                <a:ln w="0"/>
                <a:solidFill>
                  <a:schemeClr val="tx1"/>
                </a:solidFill>
                <a:effectLst>
                  <a:outerShdw blurRad="38100" dist="19050" dir="2700000" algn="tl" rotWithShape="0">
                    <a:schemeClr val="dk1">
                      <a:alpha val="40000"/>
                    </a:schemeClr>
                  </a:outerShdw>
                </a:effectLst>
              </a:rPr>
              <a:t> </a:t>
            </a:r>
            <a:r>
              <a:rPr lang="bn-IN" sz="2400" b="1" dirty="0" smtClean="0">
                <a:ln w="0"/>
                <a:solidFill>
                  <a:schemeClr val="tx1"/>
                </a:solidFill>
                <a:effectLst>
                  <a:outerShdw blurRad="38100" dist="19050" dir="2700000" algn="tl" rotWithShape="0">
                    <a:schemeClr val="dk1">
                      <a:alpha val="40000"/>
                    </a:schemeClr>
                  </a:outerShdw>
                </a:effectLst>
              </a:rPr>
              <a:t>কালের </a:t>
            </a:r>
            <a:r>
              <a:rPr lang="bn-IN" sz="2400" b="1" dirty="0">
                <a:ln w="0"/>
                <a:solidFill>
                  <a:schemeClr val="tx1"/>
                </a:solidFill>
                <a:effectLst>
                  <a:outerShdw blurRad="38100" dist="19050" dir="2700000" algn="tl" rotWithShape="0">
                    <a:schemeClr val="dk1">
                      <a:alpha val="40000"/>
                    </a:schemeClr>
                  </a:outerShdw>
                </a:effectLst>
              </a:rPr>
              <a:t>কলস </a:t>
            </a:r>
            <a:endParaRPr lang="en-US" sz="2400" b="1" dirty="0">
              <a:ln w="0"/>
              <a:solidFill>
                <a:schemeClr val="tx1"/>
              </a:solidFill>
              <a:effectLst>
                <a:outerShdw blurRad="38100" dist="19050" dir="2700000" algn="tl" rotWithShape="0">
                  <a:schemeClr val="dk1">
                    <a:alpha val="40000"/>
                  </a:schemeClr>
                </a:outerShdw>
              </a:effectLst>
            </a:endParaRPr>
          </a:p>
          <a:p>
            <a:pPr lvl="0"/>
            <a:r>
              <a:rPr lang="bn-IN" sz="2400" b="1" dirty="0" smtClean="0">
                <a:ln w="0"/>
                <a:solidFill>
                  <a:schemeClr val="tx1"/>
                </a:solidFill>
                <a:effectLst>
                  <a:outerShdw blurRad="38100" dist="19050" dir="2700000" algn="tl" rotWithShape="0">
                    <a:schemeClr val="dk1">
                      <a:alpha val="40000"/>
                    </a:schemeClr>
                  </a:outerShdw>
                </a:effectLst>
              </a:rPr>
              <a:t>মিথ্যাবাদী</a:t>
            </a:r>
            <a:r>
              <a:rPr lang="en-US" sz="2400" b="1" dirty="0" smtClean="0">
                <a:ln w="0"/>
                <a:solidFill>
                  <a:schemeClr val="tx1"/>
                </a:solidFill>
                <a:effectLst>
                  <a:outerShdw blurRad="38100" dist="19050" dir="2700000" algn="tl" rotWithShape="0">
                    <a:schemeClr val="dk1">
                      <a:alpha val="40000"/>
                    </a:schemeClr>
                  </a:outerShdw>
                </a:effectLst>
              </a:rPr>
              <a:t> </a:t>
            </a:r>
            <a:r>
              <a:rPr lang="bn-IN" sz="2400" b="1" dirty="0">
                <a:ln w="0"/>
                <a:solidFill>
                  <a:schemeClr val="tx1"/>
                </a:solidFill>
                <a:effectLst>
                  <a:outerShdw blurRad="38100" dist="19050" dir="2700000" algn="tl" rotWithShape="0">
                    <a:schemeClr val="dk1">
                      <a:alpha val="40000"/>
                    </a:schemeClr>
                  </a:outerShdw>
                </a:effectLst>
              </a:rPr>
              <a:t>রাখাল</a:t>
            </a:r>
            <a:endParaRPr lang="en-US" sz="2400" b="1" dirty="0">
              <a:ln w="0"/>
              <a:solidFill>
                <a:schemeClr val="tx1"/>
              </a:solidFill>
              <a:effectLst>
                <a:outerShdw blurRad="38100" dist="19050" dir="2700000" algn="tl" rotWithShape="0">
                  <a:schemeClr val="dk1">
                    <a:alpha val="40000"/>
                  </a:schemeClr>
                </a:outerShdw>
              </a:effectLst>
            </a:endParaRPr>
          </a:p>
          <a:p>
            <a:pPr lvl="0"/>
            <a:r>
              <a:rPr lang="bn-IN" sz="2400" b="1" dirty="0">
                <a:ln w="0"/>
                <a:solidFill>
                  <a:schemeClr val="tx1"/>
                </a:solidFill>
                <a:effectLst>
                  <a:outerShdw blurRad="38100" dist="19050" dir="2700000" algn="tl" rotWithShape="0">
                    <a:schemeClr val="dk1">
                      <a:alpha val="40000"/>
                    </a:schemeClr>
                  </a:outerShdw>
                </a:effectLst>
              </a:rPr>
              <a:t>মায়াবি পর্দা দুলে উঠো </a:t>
            </a:r>
          </a:p>
          <a:p>
            <a:pPr lvl="0"/>
            <a:r>
              <a:rPr lang="bn-IN" sz="2400" b="1" dirty="0">
                <a:ln w="0"/>
                <a:solidFill>
                  <a:schemeClr val="tx1"/>
                </a:solidFill>
                <a:effectLst>
                  <a:outerShdw blurRad="38100" dist="19050" dir="2700000" algn="tl" rotWithShape="0">
                    <a:schemeClr val="dk1">
                      <a:alpha val="40000"/>
                    </a:schemeClr>
                  </a:outerShdw>
                </a:effectLst>
              </a:rPr>
              <a:t>একচক্ষু হরিণ</a:t>
            </a:r>
            <a:endParaRPr lang="en-US" sz="2000" b="1" dirty="0">
              <a:ln w="0"/>
              <a:solidFill>
                <a:schemeClr val="tx1"/>
              </a:solidFill>
              <a:effectLst>
                <a:outerShdw blurRad="38100" dist="19050" dir="2700000" algn="tl" rotWithShape="0">
                  <a:schemeClr val="dk1">
                    <a:alpha val="40000"/>
                  </a:schemeClr>
                </a:outerShdw>
              </a:effectLst>
            </a:endParaRPr>
          </a:p>
          <a:p>
            <a:pPr lvl="0"/>
            <a:r>
              <a:rPr lang="bn-IN" sz="2400" b="1" dirty="0" smtClean="0">
                <a:ln w="0"/>
                <a:solidFill>
                  <a:schemeClr val="tx1"/>
                </a:solidFill>
                <a:effectLst>
                  <a:outerShdw blurRad="38100" dist="19050" dir="2700000" algn="tl" rotWithShape="0">
                    <a:schemeClr val="dk1">
                      <a:alpha val="40000"/>
                    </a:schemeClr>
                  </a:outerShdw>
                </a:effectLst>
              </a:rPr>
              <a:t>আরব্য </a:t>
            </a:r>
            <a:r>
              <a:rPr lang="bn-IN" sz="2400" b="1" dirty="0">
                <a:ln w="0"/>
                <a:solidFill>
                  <a:schemeClr val="tx1"/>
                </a:solidFill>
                <a:effectLst>
                  <a:outerShdw blurRad="38100" dist="19050" dir="2700000" algn="tl" rotWithShape="0">
                    <a:schemeClr val="dk1">
                      <a:alpha val="40000"/>
                    </a:schemeClr>
                  </a:outerShdw>
                </a:effectLst>
              </a:rPr>
              <a:t>রজনীর রাজহাঁস </a:t>
            </a:r>
            <a:endParaRPr lang="en-US" sz="2400" b="1" dirty="0">
              <a:ln w="0"/>
              <a:solidFill>
                <a:schemeClr val="tx1"/>
              </a:solidFill>
              <a:effectLst>
                <a:outerShdw blurRad="38100" dist="19050" dir="2700000" algn="tl" rotWithShape="0">
                  <a:schemeClr val="dk1">
                    <a:alpha val="40000"/>
                  </a:schemeClr>
                </a:outerShdw>
              </a:effectLst>
            </a:endParaRPr>
          </a:p>
          <a:p>
            <a:pPr algn="ctr" defTabSz="457200"/>
            <a:endParaRPr lang="en-US" sz="1200" dirty="0">
              <a:solidFill>
                <a:srgbClr val="FFFF00"/>
              </a:solidFill>
              <a:latin typeface="NikoshBAN" panose="02000000000000000000" pitchFamily="2" charset="0"/>
              <a:cs typeface="NikoshBAN" panose="02000000000000000000" pitchFamily="2" charset="0"/>
            </a:endParaRPr>
          </a:p>
        </p:txBody>
      </p:sp>
      <p:sp useBgFill="1">
        <p:nvSpPr>
          <p:cNvPr id="7" name="Cloud 6"/>
          <p:cNvSpPr/>
          <p:nvPr/>
        </p:nvSpPr>
        <p:spPr>
          <a:xfrm>
            <a:off x="4052211" y="354093"/>
            <a:ext cx="3566187" cy="1850193"/>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a:t>
            </a:r>
            <a:r>
              <a:rPr lang="en-US" sz="32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একাডেমী</a:t>
            </a:r>
            <a:r>
              <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ও</a:t>
            </a:r>
            <a:r>
              <a:rPr lang="en-US" sz="32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একুশে</a:t>
            </a:r>
            <a:r>
              <a:rPr lang="en-US" sz="32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পদক</a:t>
            </a:r>
            <a:endParaRPr lang="en-US" sz="44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useBgFill="1">
        <p:nvSpPr>
          <p:cNvPr id="9" name="Cloud 8"/>
          <p:cNvSpPr/>
          <p:nvPr/>
        </p:nvSpPr>
        <p:spPr>
          <a:xfrm>
            <a:off x="8152784" y="3570128"/>
            <a:ext cx="3714874" cy="2884566"/>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BD"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r>
              <a:rPr lang="bn-BD" sz="32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খ্যাতিমান </a:t>
            </a:r>
            <a:r>
              <a:rPr lang="en-US" sz="32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কবি</a:t>
            </a:r>
            <a:r>
              <a:rPr lang="en-US" sz="32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BD" sz="32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জর্জ সিক্সথ স্কুল  থেকে প্রবেশিকা </a:t>
            </a:r>
          </a:p>
          <a:p>
            <a:r>
              <a:rPr lang="bn-BD" sz="32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পাস করেন </a:t>
            </a:r>
            <a:endParaRPr lang="en-US" sz="32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1" name="Cloud 10"/>
          <p:cNvSpPr/>
          <p:nvPr/>
        </p:nvSpPr>
        <p:spPr>
          <a:xfrm>
            <a:off x="8148698" y="3533235"/>
            <a:ext cx="3585771" cy="2886067"/>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bn-IN" sz="5400" b="1" dirty="0" smtClean="0">
                <a:ln w="0"/>
                <a:solidFill>
                  <a:schemeClr val="tx1"/>
                </a:solidFill>
                <a:effectLst>
                  <a:reflection blurRad="6350" stA="53000" endA="300" endPos="35500" dir="5400000" sy="-90000" algn="bl" rotWithShape="0"/>
                </a:effectLst>
                <a:latin typeface="NikoshBAN" panose="02000000000000000000" pitchFamily="2" charset="0"/>
                <a:cs typeface="NikoshBAN" panose="02000000000000000000" pitchFamily="2" charset="0"/>
              </a:rPr>
              <a:t>পরিচিতি </a:t>
            </a:r>
            <a:endParaRPr lang="en-US" sz="5400" b="1" dirty="0">
              <a:ln w="0"/>
              <a:solidFill>
                <a:schemeClr val="tx1"/>
              </a:solidFill>
              <a:effectLst>
                <a:reflection blurRad="6350" stA="53000" endA="300" endPos="35500" dir="5400000" sy="-90000" algn="bl" rotWithShape="0"/>
              </a:effectLst>
              <a:latin typeface="NikoshBAN" panose="02000000000000000000" pitchFamily="2" charset="0"/>
              <a:cs typeface="NikoshBAN" panose="02000000000000000000" pitchFamily="2" charset="0"/>
            </a:endParaRPr>
          </a:p>
        </p:txBody>
      </p:sp>
      <p:sp useBgFill="1">
        <p:nvSpPr>
          <p:cNvPr id="12" name="Cloud 11"/>
          <p:cNvSpPr/>
          <p:nvPr/>
        </p:nvSpPr>
        <p:spPr>
          <a:xfrm>
            <a:off x="368596" y="480687"/>
            <a:ext cx="3452426" cy="2324615"/>
          </a:xfrm>
          <a:prstGeom prst="clou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সাংবাদিক</a:t>
            </a:r>
            <a:r>
              <a:rPr lang="bn-BD"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 ও চাকরি</a:t>
            </a:r>
            <a:r>
              <a:rPr lang="en-US"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BD"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BD"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গণকন্ঠ ও কর্ণফুলী’</a:t>
            </a:r>
            <a:r>
              <a:rPr lang="en-US"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 </a:t>
            </a:r>
            <a:r>
              <a:rPr lang="en-US" sz="28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সম্পাদক</a:t>
            </a:r>
            <a:r>
              <a:rPr lang="en-US"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28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ছিলেন</a:t>
            </a:r>
            <a:r>
              <a:rPr lang="en-US" sz="28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  </a:t>
            </a:r>
            <a:endParaRPr lang="en-US" sz="28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Cloud 4"/>
          <p:cNvSpPr/>
          <p:nvPr/>
        </p:nvSpPr>
        <p:spPr>
          <a:xfrm>
            <a:off x="8191294" y="410795"/>
            <a:ext cx="3449116" cy="2838414"/>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9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জন্ম</a:t>
            </a:r>
            <a:r>
              <a:rPr lang="bn-BD" sz="7200" b="1" dirty="0" smtClean="0">
                <a:solidFill>
                  <a:srgbClr val="FFFF00"/>
                </a:solidFill>
              </a:rPr>
              <a:t> </a:t>
            </a:r>
            <a:endParaRPr lang="en-US" sz="7200" b="1" dirty="0">
              <a:solidFill>
                <a:srgbClr val="FFFF00"/>
              </a:solidFill>
            </a:endParaRPr>
          </a:p>
        </p:txBody>
      </p:sp>
      <p:sp>
        <p:nvSpPr>
          <p:cNvPr id="8" name="Cloud 7"/>
          <p:cNvSpPr/>
          <p:nvPr/>
        </p:nvSpPr>
        <p:spPr>
          <a:xfrm>
            <a:off x="302595" y="292460"/>
            <a:ext cx="3611721" cy="2687260"/>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6000" b="1" dirty="0" smtClean="0">
                <a:solidFill>
                  <a:schemeClr val="tx1"/>
                </a:solidFill>
                <a:latin typeface="NikoshBAN" panose="02000000000000000000" pitchFamily="2" charset="0"/>
                <a:cs typeface="NikoshBAN" panose="02000000000000000000" pitchFamily="2" charset="0"/>
              </a:rPr>
              <a:t>কর্মজীবন</a:t>
            </a:r>
            <a:endParaRPr lang="en-US" sz="6000" b="1" dirty="0">
              <a:solidFill>
                <a:schemeClr val="tx1"/>
              </a:solidFill>
              <a:latin typeface="NikoshBAN" panose="02000000000000000000" pitchFamily="2" charset="0"/>
              <a:cs typeface="NikoshBAN" panose="02000000000000000000" pitchFamily="2" charset="0"/>
            </a:endParaRPr>
          </a:p>
        </p:txBody>
      </p:sp>
      <p:sp>
        <p:nvSpPr>
          <p:cNvPr id="29" name="Cloud 28"/>
          <p:cNvSpPr/>
          <p:nvPr/>
        </p:nvSpPr>
        <p:spPr>
          <a:xfrm>
            <a:off x="522898" y="3788459"/>
            <a:ext cx="3574938" cy="2749990"/>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66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কাব্যগ্রন্থ</a:t>
            </a:r>
            <a:r>
              <a:rPr lang="bn-IN" sz="6600" b="1" dirty="0"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66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 name="Cloud 5"/>
          <p:cNvSpPr/>
          <p:nvPr/>
        </p:nvSpPr>
        <p:spPr>
          <a:xfrm>
            <a:off x="4097836" y="242028"/>
            <a:ext cx="3449050" cy="1962258"/>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smtClean="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পুরস্কার</a:t>
            </a:r>
            <a:endParaRPr lang="en-US" sz="6600" b="1" dirty="0">
              <a:ln w="0"/>
              <a:solidFill>
                <a:schemeClr val="tx1"/>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7" name="Cloud 16"/>
          <p:cNvSpPr/>
          <p:nvPr/>
        </p:nvSpPr>
        <p:spPr>
          <a:xfrm>
            <a:off x="4354571" y="4047128"/>
            <a:ext cx="3556962" cy="2372174"/>
          </a:xfrm>
          <a:prstGeom prst="cloud">
            <a:avLst/>
          </a:prstGeom>
          <a:pattFill prst="pct5">
            <a:fgClr>
              <a:schemeClr val="accent1"/>
            </a:fgClr>
            <a:bgClr>
              <a:schemeClr val="bg1"/>
            </a:bgClr>
          </a:patt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6000" b="1" dirty="0" smtClean="0">
                <a:solidFill>
                  <a:schemeClr val="tx1"/>
                </a:solidFill>
                <a:latin typeface="NikoshBAN" panose="02000000000000000000" pitchFamily="2" charset="0"/>
                <a:cs typeface="NikoshBAN" panose="02000000000000000000" pitchFamily="2" charset="0"/>
              </a:rPr>
              <a:t>উপন্যাস </a:t>
            </a:r>
            <a:r>
              <a:rPr lang="bn-BD" sz="6000" b="1" dirty="0" smtClean="0">
                <a:solidFill>
                  <a:srgbClr val="FFFF00"/>
                </a:solidFill>
                <a:latin typeface="NikoshBAN" panose="02000000000000000000" pitchFamily="2" charset="0"/>
                <a:cs typeface="NikoshBAN" panose="02000000000000000000" pitchFamily="2" charset="0"/>
              </a:rPr>
              <a:t> </a:t>
            </a:r>
            <a:endParaRPr lang="en-US" sz="6000" b="1" dirty="0">
              <a:solidFill>
                <a:srgbClr val="FFFF00"/>
              </a:solidFill>
              <a:latin typeface="NikoshBAN" panose="02000000000000000000" pitchFamily="2" charset="0"/>
              <a:cs typeface="NikoshBAN" panose="02000000000000000000" pitchFamily="2"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6647" y="2091865"/>
            <a:ext cx="2115580" cy="2240900"/>
          </a:xfrm>
          <a:prstGeom prst="ellipse">
            <a:avLst/>
          </a:prstGeom>
          <a:ln>
            <a:noFill/>
          </a:ln>
          <a:effectLst>
            <a:softEdge rad="112500"/>
          </a:effectLst>
        </p:spPr>
      </p:pic>
    </p:spTree>
    <p:extLst>
      <p:ext uri="{BB962C8B-B14F-4D97-AF65-F5344CB8AC3E}">
        <p14:creationId xmlns:p14="http://schemas.microsoft.com/office/powerpoint/2010/main" val="1088151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grpId="0" nodeType="clickEffect">
                                  <p:stCondLst>
                                    <p:cond delay="0"/>
                                  </p:stCondLst>
                                  <p:childTnLst>
                                    <p:animEffect transition="out" filter="wedge">
                                      <p:cBhvr>
                                        <p:cTn id="16" dur="10"/>
                                        <p:tgtEl>
                                          <p:spTgt spid="5"/>
                                        </p:tgtEl>
                                      </p:cBhvr>
                                    </p:animEffect>
                                    <p:set>
                                      <p:cBhvr>
                                        <p:cTn id="17" dur="1" fill="hold">
                                          <p:stCondLst>
                                            <p:cond delay="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out)">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xit" presetSubtype="0" fill="hold" grpId="0" nodeType="clickEffect">
                                  <p:stCondLst>
                                    <p:cond delay="0"/>
                                  </p:stCondLst>
                                  <p:childTnLst>
                                    <p:animEffect transition="out" filter="wedge">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amond(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xit" presetSubtype="0" fill="hold" grpId="1" nodeType="clickEffect">
                                  <p:stCondLst>
                                    <p:cond delay="0"/>
                                  </p:stCondLst>
                                  <p:childTnLst>
                                    <p:animEffect transition="out" filter="wedge">
                                      <p:cBhvr>
                                        <p:cTn id="46" dur="2000"/>
                                        <p:tgtEl>
                                          <p:spTgt spid="17"/>
                                        </p:tgtEl>
                                      </p:cBhvr>
                                    </p:animEffect>
                                    <p:set>
                                      <p:cBhvr>
                                        <p:cTn id="47" dur="1" fill="hold">
                                          <p:stCondLst>
                                            <p:cond delay="1999"/>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out)">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1"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ox(in)">
                                      <p:cBhvr>
                                        <p:cTn id="57" dur="20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0" presetClass="exit" presetSubtype="0" fill="hold" grpId="0" nodeType="clickEffect">
                                  <p:stCondLst>
                                    <p:cond delay="0"/>
                                  </p:stCondLst>
                                  <p:childTnLst>
                                    <p:animEffect transition="out" filter="wedge">
                                      <p:cBhvr>
                                        <p:cTn id="61" dur="2000"/>
                                        <p:tgtEl>
                                          <p:spTgt spid="29"/>
                                        </p:tgtEl>
                                      </p:cBhvr>
                                    </p:animEffect>
                                    <p:set>
                                      <p:cBhvr>
                                        <p:cTn id="62" dur="1" fill="hold">
                                          <p:stCondLst>
                                            <p:cond delay="1999"/>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amond(in)">
                                      <p:cBhvr>
                                        <p:cTn id="67" dur="20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1"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circle(in)">
                                      <p:cBhvr>
                                        <p:cTn id="72" dur="20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xit" presetSubtype="0" fill="hold" grpId="0" nodeType="clickEffect">
                                  <p:stCondLst>
                                    <p:cond delay="0"/>
                                  </p:stCondLst>
                                  <p:childTnLst>
                                    <p:animEffect transition="out" filter="wedge">
                                      <p:cBhvr>
                                        <p:cTn id="76" dur="2000"/>
                                        <p:tgtEl>
                                          <p:spTgt spid="8"/>
                                        </p:tgtEl>
                                      </p:cBhvr>
                                    </p:animEffect>
                                    <p:set>
                                      <p:cBhvr>
                                        <p:cTn id="77" dur="1" fill="hold">
                                          <p:stCondLst>
                                            <p:cond delay="1999"/>
                                          </p:stCondLst>
                                        </p:cTn>
                                        <p:tgtEl>
                                          <p:spTgt spid="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box(in)">
                                      <p:cBhvr>
                                        <p:cTn id="82" dur="20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32" fill="hold" grpId="1"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circle(out)">
                                      <p:cBhvr>
                                        <p:cTn id="87" dur="2000"/>
                                        <p:tgtEl>
                                          <p:spTgt spid="6"/>
                                        </p:tgtEl>
                                      </p:cBhvr>
                                    </p:animEffect>
                                  </p:childTnLst>
                                </p:cTn>
                              </p:par>
                            </p:childTnLst>
                          </p:cTn>
                        </p:par>
                      </p:childTnLst>
                    </p:cTn>
                  </p:par>
                  <p:par>
                    <p:cTn id="88" fill="hold">
                      <p:stCondLst>
                        <p:cond delay="indefinite"/>
                      </p:stCondLst>
                      <p:childTnLst>
                        <p:par>
                          <p:cTn id="89" fill="hold">
                            <p:stCondLst>
                              <p:cond delay="0"/>
                            </p:stCondLst>
                            <p:childTnLst>
                              <p:par>
                                <p:cTn id="90" presetID="20" presetClass="exit" presetSubtype="0" fill="hold" grpId="0" nodeType="clickEffect">
                                  <p:stCondLst>
                                    <p:cond delay="0"/>
                                  </p:stCondLst>
                                  <p:childTnLst>
                                    <p:animEffect transition="out" filter="wedge">
                                      <p:cBhvr>
                                        <p:cTn id="91" dur="2000"/>
                                        <p:tgtEl>
                                          <p:spTgt spid="6"/>
                                        </p:tgtEl>
                                      </p:cBhvr>
                                    </p:animEffect>
                                    <p:set>
                                      <p:cBhvr>
                                        <p:cTn id="92" dur="1" fill="hold">
                                          <p:stCondLst>
                                            <p:cond delay="1999"/>
                                          </p:stCondLst>
                                        </p:cTn>
                                        <p:tgtEl>
                                          <p:spTgt spid="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6" presetClass="entr" presetSubtype="32" fill="hold" grpId="0" nodeType="clickEffect">
                                  <p:stCondLst>
                                    <p:cond delay="0"/>
                                  </p:stCondLst>
                                  <p:childTnLst>
                                    <p:set>
                                      <p:cBhvr>
                                        <p:cTn id="96" dur="1" fill="hold">
                                          <p:stCondLst>
                                            <p:cond delay="0"/>
                                          </p:stCondLst>
                                        </p:cTn>
                                        <p:tgtEl>
                                          <p:spTgt spid="7"/>
                                        </p:tgtEl>
                                        <p:attrNameLst>
                                          <p:attrName>style.visibility</p:attrName>
                                        </p:attrNameLst>
                                      </p:cBhvr>
                                      <p:to>
                                        <p:strVal val="visible"/>
                                      </p:to>
                                    </p:set>
                                    <p:animEffect transition="in" filter="circle(out)">
                                      <p:cBhvr>
                                        <p:cTn id="9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P spid="30" grpId="0" animBg="1"/>
      <p:bldP spid="7" grpId="0" animBg="1"/>
      <p:bldP spid="9" grpId="0" animBg="1"/>
      <p:bldP spid="11" grpId="0" animBg="1"/>
      <p:bldP spid="11" grpId="1" animBg="1"/>
      <p:bldP spid="12" grpId="0" animBg="1"/>
      <p:bldP spid="5" grpId="0" animBg="1"/>
      <p:bldP spid="5" grpId="1" animBg="1"/>
      <p:bldP spid="8" grpId="0" animBg="1"/>
      <p:bldP spid="8" grpId="1" animBg="1"/>
      <p:bldP spid="29" grpId="0" animBg="1"/>
      <p:bldP spid="29" grpId="1" animBg="1"/>
      <p:bldP spid="6" grpId="0" animBg="1"/>
      <p:bldP spid="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khir kase moner kase final-cont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364" y="177421"/>
            <a:ext cx="11755272" cy="6544053"/>
          </a:xfrm>
          <a:prstGeom prst="rect">
            <a:avLst/>
          </a:prstGeom>
        </p:spPr>
      </p:pic>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14</a:t>
            </a:fld>
            <a:endParaRPr lang="en-US"/>
          </a:p>
        </p:txBody>
      </p:sp>
      <p:sp>
        <p:nvSpPr>
          <p:cNvPr id="6" name="TextBox 5"/>
          <p:cNvSpPr txBox="1"/>
          <p:nvPr/>
        </p:nvSpPr>
        <p:spPr>
          <a:xfrm>
            <a:off x="4038601" y="512162"/>
            <a:ext cx="3153769" cy="1862048"/>
          </a:xfrm>
          <a:prstGeom prst="rect">
            <a:avLst/>
          </a:prstGeom>
          <a:noFill/>
          <a:ln w="76200">
            <a:solidFill>
              <a:srgbClr val="FFC000"/>
            </a:solidFill>
          </a:ln>
        </p:spPr>
        <p:txBody>
          <a:bodyPr wrap="square" rtlCol="0">
            <a:spAutoFit/>
          </a:bodyPr>
          <a:lstStyle/>
          <a:p>
            <a:r>
              <a:rPr lang="bn-BD" sz="11500" b="1"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NikoshBAN" panose="02000000000000000000" pitchFamily="2" charset="0"/>
                <a:cs typeface="NikoshBAN" panose="02000000000000000000" pitchFamily="2" charset="0"/>
              </a:rPr>
              <a:t>আবৃত্তি </a:t>
            </a:r>
            <a:endParaRPr lang="en-US" sz="115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951384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10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8"/>
                </p:tgtEl>
              </p:cMediaNode>
            </p:video>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7201" y="2012857"/>
            <a:ext cx="7261766" cy="1569660"/>
          </a:xfrm>
          <a:prstGeom prst="rect">
            <a:avLst/>
          </a:prstGeom>
          <a:solidFill>
            <a:schemeClr val="bg1"/>
          </a:solidFill>
        </p:spPr>
        <p:txBody>
          <a:bodyPr wrap="square" rtlCol="0">
            <a:spAutoFit/>
          </a:bodyPr>
          <a:lstStyle/>
          <a:p>
            <a:r>
              <a:rPr lang="bn-IN" sz="9600" u="sng" dirty="0" smtClean="0">
                <a:solidFill>
                  <a:schemeClr val="tx2"/>
                </a:solidFill>
                <a:latin typeface="NikoshBAN" panose="02000000000000000000" pitchFamily="2" charset="0"/>
                <a:cs typeface="NikoshBAN" panose="02000000000000000000" pitchFamily="2" charset="0"/>
              </a:rPr>
              <a:t>শিক্ষার্থীদের আবৃত্তি </a:t>
            </a:r>
            <a:endParaRPr lang="en-US" sz="5400" u="sng" dirty="0">
              <a:solidFill>
                <a:schemeClr val="tx2"/>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7506056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2567804" y="1648781"/>
            <a:ext cx="1943483"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r>
              <a:rPr lang="bn-IN"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9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চাঁদ</a:t>
            </a:r>
            <a:r>
              <a:rPr lang="bn-IN" sz="8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8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6" name="TextBox 5"/>
          <p:cNvSpPr txBox="1"/>
          <p:nvPr/>
        </p:nvSpPr>
        <p:spPr>
          <a:xfrm>
            <a:off x="8151318" y="1583557"/>
            <a:ext cx="2743869" cy="14465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r>
              <a:rPr lang="bn-IN" sz="8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পাহাড় </a:t>
            </a:r>
            <a:endParaRPr lang="en-US" sz="8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7" name="TextBox 6"/>
          <p:cNvSpPr txBox="1"/>
          <p:nvPr/>
        </p:nvSpPr>
        <p:spPr>
          <a:xfrm>
            <a:off x="1816084" y="4604081"/>
            <a:ext cx="2753826"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r>
              <a:rPr lang="bn-IN" sz="9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কলরব</a:t>
            </a:r>
            <a:endParaRPr lang="en-US" sz="8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8" name="TextBox 7"/>
          <p:cNvSpPr txBox="1"/>
          <p:nvPr/>
        </p:nvSpPr>
        <p:spPr>
          <a:xfrm>
            <a:off x="7886557" y="4538857"/>
            <a:ext cx="3273389" cy="186204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r>
              <a:rPr lang="bn-BD" sz="115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115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ঝোঁপ </a:t>
            </a:r>
            <a:endParaRPr lang="en-US" sz="115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9" name="TextBox 8"/>
          <p:cNvSpPr txBox="1"/>
          <p:nvPr/>
        </p:nvSpPr>
        <p:spPr>
          <a:xfrm>
            <a:off x="565698" y="2969197"/>
            <a:ext cx="4004212"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r>
              <a:rPr lang="bn-IN" sz="9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কাঁপছিলো</a:t>
            </a:r>
            <a:endParaRPr lang="en-US" sz="9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0" name="TextBox 9"/>
          <p:cNvSpPr txBox="1"/>
          <p:nvPr/>
        </p:nvSpPr>
        <p:spPr>
          <a:xfrm>
            <a:off x="8151318" y="3034421"/>
            <a:ext cx="2680061"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r>
              <a:rPr lang="bn-IN" sz="9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বাঁয়</a:t>
            </a:r>
            <a:r>
              <a:rPr lang="bn-IN" sz="60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6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1" name="TextBox 10"/>
          <p:cNvSpPr txBox="1"/>
          <p:nvPr/>
        </p:nvSpPr>
        <p:spPr>
          <a:xfrm>
            <a:off x="4176215" y="260118"/>
            <a:ext cx="3370997" cy="1323439"/>
          </a:xfrm>
          <a:prstGeom prst="rect">
            <a:avLst/>
          </a:prstGeom>
          <a:no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sp3d extrusionH="57150">
              <a:bevelT w="38100" h="38100"/>
            </a:sp3d>
          </a:bodyPr>
          <a:lstStyle/>
          <a:p>
            <a:r>
              <a:rPr lang="bn-IN" sz="8000" u="sng"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বানান চর্চা </a:t>
            </a:r>
            <a:r>
              <a:rPr lang="bn-BD" sz="8000" u="sng" dirty="0" smtClean="0">
                <a:ln w="0"/>
                <a:effectLst>
                  <a:outerShdw blurRad="38100" dist="19050" dir="2700000" algn="tl" rotWithShape="0">
                    <a:schemeClr val="dk1">
                      <a:alpha val="40000"/>
                    </a:schemeClr>
                  </a:outerShdw>
                </a:effectLst>
              </a:rPr>
              <a:t> </a:t>
            </a:r>
            <a:endParaRPr lang="en-US" sz="8000" u="sn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85766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edge">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edge">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4310" y="272686"/>
            <a:ext cx="2495229"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9600" b="1" u="sng" dirty="0" smtClean="0">
                <a:latin typeface="NikoshBAN" panose="02000000000000000000" pitchFamily="2" charset="0"/>
                <a:cs typeface="NikoshBAN" panose="02000000000000000000" pitchFamily="2" charset="0"/>
              </a:rPr>
              <a:t>শব্দার্থ</a:t>
            </a:r>
            <a:r>
              <a:rPr lang="bn-IN" sz="9600" b="1" u="sng" dirty="0" smtClean="0"/>
              <a:t> </a:t>
            </a:r>
            <a:endParaRPr lang="en-US" sz="9600" b="1" u="sng" dirty="0"/>
          </a:p>
        </p:txBody>
      </p:sp>
      <p:sp>
        <p:nvSpPr>
          <p:cNvPr id="3" name="TextBox 2"/>
          <p:cNvSpPr txBox="1"/>
          <p:nvPr/>
        </p:nvSpPr>
        <p:spPr>
          <a:xfrm>
            <a:off x="713096" y="1938571"/>
            <a:ext cx="2971800" cy="186204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11500" b="1" dirty="0" smtClean="0">
                <a:latin typeface="NikoshBAN" panose="02000000000000000000" pitchFamily="2" charset="0"/>
                <a:cs typeface="NikoshBAN" panose="02000000000000000000" pitchFamily="2" charset="0"/>
              </a:rPr>
              <a:t>মিনার</a:t>
            </a:r>
            <a:endParaRPr lang="en-US" sz="11500" b="1" dirty="0"/>
          </a:p>
        </p:txBody>
      </p:sp>
      <p:sp>
        <p:nvSpPr>
          <p:cNvPr id="10" name="TextBox 9"/>
          <p:cNvSpPr txBox="1"/>
          <p:nvPr/>
        </p:nvSpPr>
        <p:spPr>
          <a:xfrm>
            <a:off x="8252962" y="1596823"/>
            <a:ext cx="3033737" cy="230832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7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মসজিদের </a:t>
            </a:r>
          </a:p>
          <a:p>
            <a:r>
              <a:rPr lang="bn-IN" sz="7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7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উঁচু স্তম্ভ </a:t>
            </a:r>
            <a:endParaRPr lang="en-US" sz="7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6" name="TextBox 15"/>
          <p:cNvSpPr txBox="1"/>
          <p:nvPr/>
        </p:nvSpPr>
        <p:spPr>
          <a:xfrm>
            <a:off x="688404" y="4104784"/>
            <a:ext cx="2996492" cy="221599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13800" b="1" dirty="0" smtClean="0">
                <a:latin typeface="NikoshBAN" panose="02000000000000000000" pitchFamily="2" charset="0"/>
                <a:cs typeface="NikoshBAN" panose="02000000000000000000" pitchFamily="2" charset="0"/>
              </a:rPr>
              <a:t>গির্জে </a:t>
            </a:r>
            <a:endParaRPr lang="en-US" sz="8000" b="1" dirty="0"/>
          </a:p>
        </p:txBody>
      </p:sp>
      <p:sp>
        <p:nvSpPr>
          <p:cNvPr id="18" name="TextBox 17"/>
          <p:cNvSpPr txBox="1"/>
          <p:nvPr/>
        </p:nvSpPr>
        <p:spPr>
          <a:xfrm>
            <a:off x="8493732" y="4058618"/>
            <a:ext cx="3104073" cy="230832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7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খ্রিষ্টানদের উপসনালয় </a:t>
            </a:r>
            <a:endParaRPr lang="en-US" sz="7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783" y="1842346"/>
            <a:ext cx="3218652" cy="221627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783" y="4281756"/>
            <a:ext cx="3218652" cy="18620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434455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edge">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edge">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edge">
                                      <p:cBhvr>
                                        <p:cTn id="4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052" y="667877"/>
            <a:ext cx="3518480" cy="14465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8800" b="1" dirty="0" smtClean="0"/>
              <a:t>  </a:t>
            </a:r>
            <a:r>
              <a:rPr lang="bn-IN" sz="8800" b="1" dirty="0" smtClean="0">
                <a:latin typeface="NikoshBAN" panose="02000000000000000000" pitchFamily="2" charset="0"/>
                <a:cs typeface="NikoshBAN" panose="02000000000000000000" pitchFamily="2" charset="0"/>
              </a:rPr>
              <a:t>কলরব </a:t>
            </a:r>
            <a:r>
              <a:rPr lang="bn-IN" sz="8800" b="1" dirty="0" smtClean="0"/>
              <a:t> </a:t>
            </a:r>
            <a:endParaRPr lang="en-US" sz="8800" b="1" dirty="0"/>
          </a:p>
        </p:txBody>
      </p:sp>
      <p:sp>
        <p:nvSpPr>
          <p:cNvPr id="3" name="TextBox 2"/>
          <p:cNvSpPr txBox="1"/>
          <p:nvPr/>
        </p:nvSpPr>
        <p:spPr>
          <a:xfrm>
            <a:off x="325052" y="4486073"/>
            <a:ext cx="3647215"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9600" b="1" dirty="0" smtClean="0">
                <a:latin typeface="NikoshBAN" panose="02000000000000000000" pitchFamily="2" charset="0"/>
                <a:cs typeface="NikoshBAN" panose="02000000000000000000" pitchFamily="2" charset="0"/>
              </a:rPr>
              <a:t>চৌকিদার </a:t>
            </a:r>
            <a:endParaRPr lang="en-US" sz="9600" b="1" dirty="0">
              <a:latin typeface="NikoshBAN" panose="02000000000000000000" pitchFamily="2" charset="0"/>
              <a:cs typeface="NikoshBAN" panose="02000000000000000000" pitchFamily="2" charset="0"/>
            </a:endParaRPr>
          </a:p>
        </p:txBody>
      </p:sp>
      <p:sp>
        <p:nvSpPr>
          <p:cNvPr id="10" name="TextBox 9"/>
          <p:cNvSpPr txBox="1"/>
          <p:nvPr/>
        </p:nvSpPr>
        <p:spPr>
          <a:xfrm>
            <a:off x="8500034" y="4486073"/>
            <a:ext cx="2513709" cy="186204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11500" b="1" dirty="0" smtClean="0">
                <a:latin typeface="NikoshBAN" panose="02000000000000000000" pitchFamily="2" charset="0"/>
                <a:cs typeface="NikoshBAN" panose="02000000000000000000" pitchFamily="2" charset="0"/>
              </a:rPr>
              <a:t>প্রহরী</a:t>
            </a:r>
            <a:endParaRPr lang="en-US" sz="11500" b="1" dirty="0">
              <a:latin typeface="NikoshBAN" panose="02000000000000000000" pitchFamily="2" charset="0"/>
              <a:cs typeface="NikoshBAN" panose="02000000000000000000" pitchFamily="2" charset="0"/>
            </a:endParaRPr>
          </a:p>
        </p:txBody>
      </p:sp>
      <p:sp>
        <p:nvSpPr>
          <p:cNvPr id="16" name="TextBox 15"/>
          <p:cNvSpPr txBox="1"/>
          <p:nvPr/>
        </p:nvSpPr>
        <p:spPr>
          <a:xfrm>
            <a:off x="556830" y="2508562"/>
            <a:ext cx="2691337" cy="156966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9600" b="1" dirty="0" smtClean="0">
                <a:latin typeface="NikoshBAN" panose="02000000000000000000" pitchFamily="2" charset="0"/>
                <a:cs typeface="NikoshBAN" panose="02000000000000000000" pitchFamily="2" charset="0"/>
              </a:rPr>
              <a:t>দরবার </a:t>
            </a:r>
            <a:endParaRPr lang="en-US" sz="9600" b="1" dirty="0">
              <a:latin typeface="NikoshBAN" panose="02000000000000000000" pitchFamily="2" charset="0"/>
              <a:cs typeface="NikoshBAN" panose="02000000000000000000"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156" y="321491"/>
            <a:ext cx="3696036" cy="17862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7" name="TextBox 16"/>
          <p:cNvSpPr txBox="1"/>
          <p:nvPr/>
        </p:nvSpPr>
        <p:spPr>
          <a:xfrm>
            <a:off x="8500034" y="702795"/>
            <a:ext cx="3387166" cy="144655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bn-IN" sz="8800" dirty="0" smtClean="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কোলাহল</a:t>
            </a:r>
            <a:r>
              <a:rPr lang="bn-IN" sz="8800" dirty="0" smtClean="0">
                <a:effectLst>
                  <a:outerShdw blurRad="38100" dist="38100" dir="2700000" algn="tl">
                    <a:srgbClr val="000000">
                      <a:alpha val="43137"/>
                    </a:srgbClr>
                  </a:outerShdw>
                </a:effectLst>
              </a:rPr>
              <a:t> </a:t>
            </a:r>
            <a:endParaRPr lang="en-US" sz="8800" dirty="0">
              <a:effectLst>
                <a:outerShdw blurRad="38100" dist="38100" dir="2700000" algn="tl">
                  <a:srgbClr val="000000">
                    <a:alpha val="43137"/>
                  </a:srgbClr>
                </a:outerShdw>
              </a:effectLst>
            </a:endParaRP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5009" t="-1059" r="33932" b="5058"/>
          <a:stretch/>
        </p:blipFill>
        <p:spPr>
          <a:xfrm>
            <a:off x="5106041" y="4283255"/>
            <a:ext cx="2388230" cy="226768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4538" b="14538"/>
          <a:stretch/>
        </p:blipFill>
        <p:spPr>
          <a:xfrm>
            <a:off x="4395156" y="2226726"/>
            <a:ext cx="3810000" cy="1937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8500034" y="2492223"/>
            <a:ext cx="3280065" cy="1569660"/>
          </a:xfrm>
          <a:prstGeom prst="rect">
            <a:avLst/>
          </a:prstGeom>
        </p:spPr>
        <p:txBody>
          <a:bodyPr wrap="none">
            <a:spAutoFit/>
          </a:bodyPr>
          <a:lstStyle/>
          <a:p>
            <a:r>
              <a:rPr lang="bn-IN" sz="9600" b="1" dirty="0">
                <a:effectLst>
                  <a:outerShdw blurRad="38100" dist="38100" dir="2700000" algn="tl">
                    <a:srgbClr val="000000">
                      <a:alpha val="43137"/>
                    </a:srgbClr>
                  </a:outerShdw>
                </a:effectLst>
                <a:latin typeface="NikoshBAN" panose="02000000000000000000" pitchFamily="2" charset="0"/>
                <a:cs typeface="NikoshBAN" panose="02000000000000000000" pitchFamily="2" charset="0"/>
              </a:rPr>
              <a:t>রাজসভা</a:t>
            </a:r>
            <a:endParaRPr lang="en-AU" sz="9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6957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edge">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strVal val="#ppt_w*0.70"/>
                                          </p:val>
                                        </p:tav>
                                        <p:tav tm="100000">
                                          <p:val>
                                            <p:strVal val="#ppt_w"/>
                                          </p:val>
                                        </p:tav>
                                      </p:tavLst>
                                    </p:anim>
                                    <p:anim calcmode="lin" valueType="num">
                                      <p:cBhvr>
                                        <p:cTn id="38" dur="1000" fill="hold"/>
                                        <p:tgtEl>
                                          <p:spTgt spid="3"/>
                                        </p:tgtEl>
                                        <p:attrNameLst>
                                          <p:attrName>ppt_h</p:attrName>
                                        </p:attrNameLst>
                                      </p:cBhvr>
                                      <p:tavLst>
                                        <p:tav tm="0">
                                          <p:val>
                                            <p:strVal val="#ppt_h"/>
                                          </p:val>
                                        </p:tav>
                                        <p:tav tm="100000">
                                          <p:val>
                                            <p:strVal val="#ppt_h"/>
                                          </p:val>
                                        </p:tav>
                                      </p:tavLst>
                                    </p:anim>
                                    <p:animEffect transition="in" filter="fade">
                                      <p:cBhvr>
                                        <p:cTn id="39" dur="1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6" grpId="0"/>
      <p:bldP spid="17"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495847" y="747854"/>
            <a:ext cx="4392559" cy="1569660"/>
          </a:xfrm>
          <a:prstGeom prst="rect">
            <a:avLst/>
          </a:prstGeom>
          <a:noFill/>
        </p:spPr>
        <p:txBody>
          <a:bodyPr wrap="square" rtlCol="0">
            <a:spAutoFit/>
          </a:bodyPr>
          <a:lstStyle/>
          <a:p>
            <a:r>
              <a:rPr lang="en-US" sz="9600" b="1" u="sng" dirty="0" err="1"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একক</a:t>
            </a:r>
            <a:r>
              <a:rPr lang="bn-IN" sz="9600" b="1" u="sng"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কাজ</a:t>
            </a:r>
            <a:endParaRPr lang="en-US" sz="9600" b="1" u="sng"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504" y="271604"/>
            <a:ext cx="952500" cy="952500"/>
          </a:xfrm>
          <a:prstGeom prst="rect">
            <a:avLst/>
          </a:prstGeom>
        </p:spPr>
      </p:pic>
      <p:sp>
        <p:nvSpPr>
          <p:cNvPr id="3" name="TextBox 2"/>
          <p:cNvSpPr txBox="1"/>
          <p:nvPr/>
        </p:nvSpPr>
        <p:spPr>
          <a:xfrm>
            <a:off x="832901" y="2929356"/>
            <a:ext cx="10740400" cy="2369880"/>
          </a:xfrm>
          <a:prstGeom prst="rect">
            <a:avLst/>
          </a:prstGeom>
          <a:noFill/>
        </p:spPr>
        <p:txBody>
          <a:bodyPr wrap="square" rtlCol="0">
            <a:spAutoFit/>
          </a:bodyPr>
          <a:lstStyle/>
          <a:p>
            <a:r>
              <a:rPr lang="bn-BD" sz="6000" dirty="0">
                <a:latin typeface="NikoshBAN" panose="02000000000000000000" pitchFamily="2" charset="0"/>
                <a:cs typeface="NikoshBAN" panose="02000000000000000000" pitchFamily="2" charset="0"/>
              </a:rPr>
              <a:t>নিচের </a:t>
            </a:r>
            <a:r>
              <a:rPr lang="bn-IN" sz="6000" dirty="0">
                <a:latin typeface="NikoshBAN" panose="02000000000000000000" pitchFamily="2" charset="0"/>
                <a:cs typeface="NikoshBAN" panose="02000000000000000000" pitchFamily="2" charset="0"/>
              </a:rPr>
              <a:t>শব্দ</a:t>
            </a:r>
            <a:r>
              <a:rPr lang="bn-BD" sz="6000" dirty="0" smtClean="0">
                <a:latin typeface="NikoshBAN" panose="02000000000000000000" pitchFamily="2" charset="0"/>
                <a:cs typeface="NikoshBAN" panose="02000000000000000000" pitchFamily="2" charset="0"/>
              </a:rPr>
              <a:t>গুলো</a:t>
            </a:r>
            <a:r>
              <a:rPr lang="en-US" sz="6000" dirty="0" smtClean="0">
                <a:latin typeface="NikoshBAN" panose="02000000000000000000" pitchFamily="2" charset="0"/>
                <a:cs typeface="NikoshBAN" panose="02000000000000000000" pitchFamily="2" charset="0"/>
              </a:rPr>
              <a:t>র </a:t>
            </a:r>
            <a:r>
              <a:rPr lang="en-US" sz="6000" dirty="0" err="1" smtClean="0">
                <a:latin typeface="NikoshBAN" panose="02000000000000000000" pitchFamily="2" charset="0"/>
                <a:cs typeface="NikoshBAN" panose="02000000000000000000" pitchFamily="2" charset="0"/>
              </a:rPr>
              <a:t>অর্থ</a:t>
            </a:r>
            <a:r>
              <a:rPr lang="en-US" sz="6000" dirty="0" smtClean="0">
                <a:latin typeface="NikoshBAN" panose="02000000000000000000" pitchFamily="2" charset="0"/>
                <a:cs typeface="NikoshBAN" panose="02000000000000000000" pitchFamily="2" charset="0"/>
              </a:rPr>
              <a:t> </a:t>
            </a:r>
            <a:r>
              <a:rPr lang="en-US" sz="6000" dirty="0" err="1" smtClean="0">
                <a:latin typeface="NikoshBAN" panose="02000000000000000000" pitchFamily="2" charset="0"/>
                <a:cs typeface="NikoshBAN" panose="02000000000000000000" pitchFamily="2" charset="0"/>
              </a:rPr>
              <a:t>লিখ</a:t>
            </a:r>
            <a:r>
              <a:rPr lang="en-US" sz="6000" dirty="0" smtClean="0">
                <a:latin typeface="NikoshBAN" panose="02000000000000000000" pitchFamily="2" charset="0"/>
                <a:cs typeface="NikoshBAN" panose="02000000000000000000" pitchFamily="2" charset="0"/>
              </a:rPr>
              <a:t> ও </a:t>
            </a:r>
            <a:r>
              <a:rPr lang="bn-BD" sz="6000" dirty="0" smtClean="0">
                <a:latin typeface="NikoshBAN" panose="02000000000000000000" pitchFamily="2" charset="0"/>
                <a:cs typeface="NikoshBAN" panose="02000000000000000000" pitchFamily="2" charset="0"/>
              </a:rPr>
              <a:t>বাক্য তৈরি কর</a:t>
            </a:r>
            <a:r>
              <a:rPr lang="en-US" sz="6000" dirty="0">
                <a:latin typeface="NikoshBAN" panose="02000000000000000000" pitchFamily="2" charset="0"/>
                <a:cs typeface="NikoshBAN" panose="02000000000000000000" pitchFamily="2" charset="0"/>
              </a:rPr>
              <a:t> </a:t>
            </a:r>
            <a:r>
              <a:rPr lang="bn-IN" sz="6000" dirty="0" smtClean="0">
                <a:latin typeface="NikoshBAN" panose="02000000000000000000" pitchFamily="2" charset="0"/>
                <a:cs typeface="NikoshBAN" panose="02000000000000000000" pitchFamily="2" charset="0"/>
              </a:rPr>
              <a:t>মিনার</a:t>
            </a:r>
            <a:r>
              <a:rPr lang="bn-BD" sz="6000" dirty="0">
                <a:latin typeface="NikoshBAN" panose="02000000000000000000" pitchFamily="2" charset="0"/>
                <a:cs typeface="NikoshBAN" panose="02000000000000000000" pitchFamily="2" charset="0"/>
              </a:rPr>
              <a:t>,</a:t>
            </a:r>
            <a:r>
              <a:rPr lang="bn-IN" sz="6000" dirty="0" smtClean="0">
                <a:latin typeface="NikoshBAN" panose="02000000000000000000" pitchFamily="2" charset="0"/>
                <a:cs typeface="NikoshBAN" panose="02000000000000000000" pitchFamily="2" charset="0"/>
              </a:rPr>
              <a:t>গির্জে</a:t>
            </a:r>
            <a:r>
              <a:rPr lang="bn-IN" sz="4400" dirty="0" smtClean="0">
                <a:latin typeface="NikoshBAN" panose="02000000000000000000" pitchFamily="2" charset="0"/>
                <a:cs typeface="NikoshBAN" panose="02000000000000000000" pitchFamily="2" charset="0"/>
              </a:rPr>
              <a:t>,</a:t>
            </a:r>
            <a:r>
              <a:rPr lang="bn-IN" sz="6000" dirty="0" smtClean="0">
                <a:latin typeface="NikoshBAN" panose="02000000000000000000" pitchFamily="2" charset="0"/>
                <a:cs typeface="NikoshBAN" panose="02000000000000000000" pitchFamily="2" charset="0"/>
              </a:rPr>
              <a:t>চৌকিদার</a:t>
            </a:r>
            <a:r>
              <a:rPr lang="bn-BD" sz="6000" dirty="0">
                <a:latin typeface="NikoshBAN" panose="02000000000000000000" pitchFamily="2" charset="0"/>
                <a:cs typeface="NikoshBAN" panose="02000000000000000000" pitchFamily="2" charset="0"/>
              </a:rPr>
              <a:t>,</a:t>
            </a:r>
            <a:r>
              <a:rPr lang="bn-IN" sz="6000" dirty="0">
                <a:latin typeface="NikoshBAN" panose="02000000000000000000" pitchFamily="2" charset="0"/>
                <a:cs typeface="NikoshBAN" panose="02000000000000000000" pitchFamily="2" charset="0"/>
              </a:rPr>
              <a:t>দরবার</a:t>
            </a:r>
            <a:r>
              <a:rPr lang="bn-BD" sz="6000" dirty="0">
                <a:latin typeface="NikoshBAN" panose="02000000000000000000" pitchFamily="2" charset="0"/>
                <a:cs typeface="NikoshBAN" panose="02000000000000000000" pitchFamily="2" charset="0"/>
              </a:rPr>
              <a:t>,</a:t>
            </a:r>
            <a:r>
              <a:rPr lang="bn-IN" sz="6000" dirty="0">
                <a:latin typeface="NikoshBAN" panose="02000000000000000000" pitchFamily="2" charset="0"/>
                <a:cs typeface="NikoshBAN" panose="02000000000000000000" pitchFamily="2" charset="0"/>
              </a:rPr>
              <a:t>কলরব</a:t>
            </a:r>
            <a:r>
              <a:rPr lang="bn-BD" sz="5400" dirty="0" smtClean="0">
                <a:latin typeface="NikoshBAN" panose="02000000000000000000" pitchFamily="2" charset="0"/>
                <a:cs typeface="NikoshBAN" panose="02000000000000000000" pitchFamily="2" charset="0"/>
              </a:rPr>
              <a:t>....</a:t>
            </a:r>
            <a:r>
              <a:rPr lang="en-US" sz="5400" dirty="0" smtClean="0">
                <a:latin typeface="NikoshBAN" panose="02000000000000000000" pitchFamily="2" charset="0"/>
                <a:cs typeface="NikoshBAN" panose="02000000000000000000" pitchFamily="2" charset="0"/>
              </a:rPr>
              <a:t>.</a:t>
            </a:r>
            <a:r>
              <a:rPr lang="bn-BD" sz="5400" dirty="0" smtClean="0">
                <a:latin typeface="NikoshBAN" panose="02000000000000000000" pitchFamily="2" charset="0"/>
                <a:cs typeface="NikoshBAN" panose="02000000000000000000" pitchFamily="2" charset="0"/>
              </a:rPr>
              <a:t>। </a:t>
            </a:r>
            <a:r>
              <a:rPr lang="bn-BD" sz="8800" dirty="0" smtClean="0">
                <a:latin typeface="NikoshBAN" panose="02000000000000000000" pitchFamily="2" charset="0"/>
                <a:cs typeface="NikoshBAN" panose="02000000000000000000" pitchFamily="2" charset="0"/>
              </a:rPr>
              <a:t> </a:t>
            </a:r>
            <a:r>
              <a:rPr lang="bn-IN" sz="8800" dirty="0" smtClean="0">
                <a:latin typeface="NikoshBAN" panose="02000000000000000000" pitchFamily="2" charset="0"/>
                <a:cs typeface="NikoshBAN" panose="02000000000000000000" pitchFamily="2" charset="0"/>
              </a:rPr>
              <a:t> </a:t>
            </a:r>
            <a:r>
              <a:rPr lang="bn-BD" sz="8800" dirty="0" smtClean="0">
                <a:latin typeface="NikoshBAN" panose="02000000000000000000" pitchFamily="2" charset="0"/>
                <a:cs typeface="NikoshBAN" panose="02000000000000000000" pitchFamily="2" charset="0"/>
              </a:rPr>
              <a:t> </a:t>
            </a:r>
            <a:endParaRPr lang="en-US" sz="72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19761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5382" y="227462"/>
            <a:ext cx="11821236" cy="6494013"/>
          </a:xfrm>
          <a:prstGeom prst="ellipse">
            <a:avLst/>
          </a:prstGeom>
          <a:ln>
            <a:noFill/>
          </a:ln>
          <a:effectLst>
            <a:softEdge rad="112500"/>
          </a:effectLst>
        </p:spPr>
      </p:pic>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2</a:t>
            </a:fld>
            <a:endParaRPr lang="en-US"/>
          </a:p>
        </p:txBody>
      </p:sp>
      <p:sp>
        <p:nvSpPr>
          <p:cNvPr id="7" name="TextBox 6"/>
          <p:cNvSpPr txBox="1"/>
          <p:nvPr/>
        </p:nvSpPr>
        <p:spPr>
          <a:xfrm>
            <a:off x="2209800" y="2159311"/>
            <a:ext cx="7720452" cy="3631763"/>
          </a:xfrm>
          <a:prstGeom prst="rect">
            <a:avLst/>
          </a:prstGeom>
          <a:noFill/>
        </p:spPr>
        <p:txBody>
          <a:bodyPr wrap="square" rtlCol="0">
            <a:spAutoFit/>
          </a:bodyPr>
          <a:lstStyle/>
          <a:p>
            <a:r>
              <a:rPr lang="bn-BD" sz="115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সকল শিক্ষার্থীকে</a:t>
            </a:r>
          </a:p>
          <a:p>
            <a:r>
              <a:rPr lang="bn-BD" sz="115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    </a:t>
            </a:r>
            <a:r>
              <a:rPr lang="en-US" sz="115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  </a:t>
            </a:r>
            <a:r>
              <a:rPr lang="bn-BD" sz="115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rPr>
              <a:t>স্বাগতম </a:t>
            </a:r>
            <a:endParaRPr lang="en-US" sz="115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005961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repeatCount="indefinite" fill="hold" grpId="0" nodeType="clickEffect">
                                  <p:stCondLst>
                                    <p:cond delay="0"/>
                                  </p:stCondLst>
                                  <p:endCondLst>
                                    <p:cond evt="onNext" delay="0">
                                      <p:tgtEl>
                                        <p:sldTgt/>
                                      </p:tgtEl>
                                    </p:cond>
                                  </p:end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3000" fill="hold"/>
                                        <p:tgtEl>
                                          <p:spTgt spid="7"/>
                                        </p:tgtEl>
                                        <p:attrNameLst>
                                          <p:attrName>ppt_y</p:attrName>
                                        </p:attrNameLst>
                                      </p:cBhvr>
                                      <p:tavLst>
                                        <p:tav tm="0">
                                          <p:val>
                                            <p:strVal val="#ppt_y"/>
                                          </p:val>
                                        </p:tav>
                                        <p:tav tm="100000">
                                          <p:val>
                                            <p:strVal val="#ppt_y"/>
                                          </p:val>
                                        </p:tav>
                                      </p:tavLst>
                                    </p:anim>
                                    <p:anim calcmode="lin" valueType="num">
                                      <p:cBhvr>
                                        <p:cTn id="9" dur="3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3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606" y="5069100"/>
            <a:ext cx="7428079" cy="1446550"/>
          </a:xfrm>
          <a:prstGeom prst="rect">
            <a:avLst/>
          </a:prstGeom>
          <a:noFill/>
        </p:spPr>
        <p:txBody>
          <a:bodyPr wrap="square" rtlCol="0">
            <a:spAutoFit/>
          </a:bodyPr>
          <a:lstStyle/>
          <a:p>
            <a:r>
              <a:rPr lang="bn-BD" sz="4400" dirty="0" smtClean="0">
                <a:latin typeface="NikoshBAN" panose="02000000000000000000" pitchFamily="2" charset="0"/>
                <a:cs typeface="NikoshBAN" panose="02000000000000000000" pitchFamily="2" charset="0"/>
              </a:rPr>
              <a:t>নারকেলের ঐ লম্বা মাথায় হঠাৎ দেখি কাল </a:t>
            </a:r>
          </a:p>
          <a:p>
            <a:r>
              <a:rPr lang="bn-BD" sz="4400" dirty="0" smtClean="0">
                <a:latin typeface="NikoshBAN" panose="02000000000000000000" pitchFamily="2" charset="0"/>
                <a:cs typeface="NikoshBAN" panose="02000000000000000000" pitchFamily="2" charset="0"/>
              </a:rPr>
              <a:t>ডাবের মত চাঁদ উঠেছে ঠান্ডা ও গোলগাল । </a:t>
            </a:r>
            <a:endParaRPr lang="en-US" sz="4400" dirty="0">
              <a:latin typeface="NikoshBAN" panose="02000000000000000000" pitchFamily="2" charset="0"/>
              <a:cs typeface="NikoshBAN" panose="02000000000000000000" pitchFamily="2" charset="0"/>
            </a:endParaRPr>
          </a:p>
        </p:txBody>
      </p:sp>
      <p:grpSp>
        <p:nvGrpSpPr>
          <p:cNvPr id="9" name="Group 8"/>
          <p:cNvGrpSpPr/>
          <p:nvPr/>
        </p:nvGrpSpPr>
        <p:grpSpPr>
          <a:xfrm>
            <a:off x="783366" y="579385"/>
            <a:ext cx="10625268" cy="4348378"/>
            <a:chOff x="1982709" y="2245642"/>
            <a:chExt cx="4933950" cy="184785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84" y="2245642"/>
              <a:ext cx="2466975" cy="18478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709" y="2245642"/>
              <a:ext cx="2466975" cy="1847850"/>
            </a:xfrm>
            <a:prstGeom prst="rect">
              <a:avLst/>
            </a:prstGeom>
          </p:spPr>
        </p:pic>
      </p:grpSp>
    </p:spTree>
    <p:extLst>
      <p:ext uri="{BB962C8B-B14F-4D97-AF65-F5344CB8AC3E}">
        <p14:creationId xmlns:p14="http://schemas.microsoft.com/office/powerpoint/2010/main" val="2284858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out)">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ircle(out)">
                                      <p:cBhvr>
                                        <p:cTn id="17"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21</a:t>
            </a:fld>
            <a:endParaRPr lang="en-US"/>
          </a:p>
        </p:txBody>
      </p:sp>
      <p:grpSp>
        <p:nvGrpSpPr>
          <p:cNvPr id="7" name="Group 6"/>
          <p:cNvGrpSpPr/>
          <p:nvPr/>
        </p:nvGrpSpPr>
        <p:grpSpPr>
          <a:xfrm>
            <a:off x="436728" y="423081"/>
            <a:ext cx="11318544" cy="4401150"/>
            <a:chOff x="3384645" y="2119541"/>
            <a:chExt cx="6581388" cy="245489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833" y="2119541"/>
              <a:ext cx="3308200" cy="24548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645" y="2119541"/>
              <a:ext cx="3273188" cy="2454892"/>
            </a:xfrm>
            <a:prstGeom prst="rect">
              <a:avLst/>
            </a:prstGeom>
          </p:spPr>
        </p:pic>
      </p:grpSp>
      <p:sp>
        <p:nvSpPr>
          <p:cNvPr id="8" name="TextBox 7"/>
          <p:cNvSpPr txBox="1"/>
          <p:nvPr/>
        </p:nvSpPr>
        <p:spPr>
          <a:xfrm>
            <a:off x="1968602" y="5092362"/>
            <a:ext cx="7428079" cy="1446550"/>
          </a:xfrm>
          <a:prstGeom prst="rect">
            <a:avLst/>
          </a:prstGeom>
          <a:noFill/>
        </p:spPr>
        <p:txBody>
          <a:bodyPr wrap="square" rtlCol="0">
            <a:spAutoFit/>
          </a:bodyPr>
          <a:lstStyle/>
          <a:p>
            <a:r>
              <a:rPr lang="bn-BD" sz="4400" dirty="0" smtClean="0">
                <a:latin typeface="NikoshBAN" panose="02000000000000000000" pitchFamily="2" charset="0"/>
                <a:cs typeface="NikoshBAN" panose="02000000000000000000" pitchFamily="2" charset="0"/>
              </a:rPr>
              <a:t>ছিটকিনিটা আস্তে খুলে পেরিয়ে গেলাম ঘর </a:t>
            </a:r>
          </a:p>
          <a:p>
            <a:r>
              <a:rPr lang="bn-BD" sz="4400" dirty="0" smtClean="0">
                <a:latin typeface="NikoshBAN" panose="02000000000000000000" pitchFamily="2" charset="0"/>
                <a:cs typeface="NikoshBAN" panose="02000000000000000000" pitchFamily="2" charset="0"/>
              </a:rPr>
              <a:t>ঝিমধরা এই মস্ত শহর কাঁপছিলো থরথর । </a:t>
            </a:r>
            <a:endParaRPr lang="en-US" sz="44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939115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22</a:t>
            </a:fld>
            <a:endParaRPr lang="en-US"/>
          </a:p>
        </p:txBody>
      </p:sp>
      <p:grpSp>
        <p:nvGrpSpPr>
          <p:cNvPr id="9" name="Group 8"/>
          <p:cNvGrpSpPr/>
          <p:nvPr/>
        </p:nvGrpSpPr>
        <p:grpSpPr>
          <a:xfrm>
            <a:off x="637735" y="352345"/>
            <a:ext cx="10916529" cy="4798754"/>
            <a:chOff x="3212919" y="960076"/>
            <a:chExt cx="6393110" cy="42291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919" y="960076"/>
              <a:ext cx="3218109" cy="42291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029" y="960076"/>
              <a:ext cx="3175000" cy="4229100"/>
            </a:xfrm>
            <a:prstGeom prst="rect">
              <a:avLst/>
            </a:prstGeom>
          </p:spPr>
        </p:pic>
      </p:grpSp>
      <p:sp>
        <p:nvSpPr>
          <p:cNvPr id="7" name="TextBox 6"/>
          <p:cNvSpPr txBox="1"/>
          <p:nvPr/>
        </p:nvSpPr>
        <p:spPr>
          <a:xfrm>
            <a:off x="1954261" y="5151099"/>
            <a:ext cx="8357085" cy="1446550"/>
          </a:xfrm>
          <a:prstGeom prst="rect">
            <a:avLst/>
          </a:prstGeom>
          <a:noFill/>
        </p:spPr>
        <p:txBody>
          <a:bodyPr wrap="square" rtlCol="0">
            <a:spAutoFit/>
          </a:bodyPr>
          <a:lstStyle/>
          <a:p>
            <a:r>
              <a:rPr lang="bn-BD" sz="4400" dirty="0" smtClean="0">
                <a:latin typeface="NikoshBAN" panose="02000000000000000000" pitchFamily="2" charset="0"/>
                <a:cs typeface="NikoshBAN" panose="02000000000000000000" pitchFamily="2" charset="0"/>
              </a:rPr>
              <a:t>মিনারটাকে দেখছি যেন দাঁড়িয়ে আছেন কেউ,</a:t>
            </a:r>
          </a:p>
          <a:p>
            <a:r>
              <a:rPr lang="bn-BD" sz="4400" dirty="0" smtClean="0">
                <a:latin typeface="NikoshBAN" panose="02000000000000000000" pitchFamily="2" charset="0"/>
                <a:cs typeface="NikoshBAN" panose="02000000000000000000" pitchFamily="2" charset="0"/>
              </a:rPr>
              <a:t>পাথরঘাটার গির্জেটা কি লাল পাথরের ঢেউ ? </a:t>
            </a:r>
            <a:endParaRPr lang="en-US" sz="44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3489996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23</a:t>
            </a:fld>
            <a:endParaRPr lang="en-US"/>
          </a:p>
        </p:txBody>
      </p:sp>
      <p:sp>
        <p:nvSpPr>
          <p:cNvPr id="7" name="TextBox 6"/>
          <p:cNvSpPr txBox="1"/>
          <p:nvPr/>
        </p:nvSpPr>
        <p:spPr>
          <a:xfrm>
            <a:off x="1903257" y="5092362"/>
            <a:ext cx="8823884" cy="1446550"/>
          </a:xfrm>
          <a:prstGeom prst="rect">
            <a:avLst/>
          </a:prstGeom>
          <a:noFill/>
        </p:spPr>
        <p:txBody>
          <a:bodyPr wrap="square" rtlCol="0">
            <a:spAutoFit/>
          </a:bodyPr>
          <a:lstStyle/>
          <a:p>
            <a:r>
              <a:rPr lang="bn-BD" sz="4400" dirty="0" smtClean="0">
                <a:latin typeface="NikoshBAN" panose="02000000000000000000" pitchFamily="2" charset="0"/>
                <a:cs typeface="NikoshBAN" panose="02000000000000000000" pitchFamily="2" charset="0"/>
              </a:rPr>
              <a:t>দরগাতলা পার হয়ে যেই মোড় ফিরেছি বাঁয় </a:t>
            </a:r>
          </a:p>
          <a:p>
            <a:r>
              <a:rPr lang="bn-BD" sz="4400" dirty="0" smtClean="0">
                <a:latin typeface="NikoshBAN" panose="02000000000000000000" pitchFamily="2" charset="0"/>
                <a:cs typeface="NikoshBAN" panose="02000000000000000000" pitchFamily="2" charset="0"/>
              </a:rPr>
              <a:t>কোত্থেকে এক উটকো পাহাড় ডাক দিলো আয় আয়। </a:t>
            </a:r>
            <a:endParaRPr lang="en-US" sz="4400" dirty="0">
              <a:latin typeface="NikoshBAN" panose="02000000000000000000" pitchFamily="2" charset="0"/>
              <a:cs typeface="NikoshBAN" panose="02000000000000000000" pitchFamily="2" charset="0"/>
            </a:endParaRPr>
          </a:p>
        </p:txBody>
      </p:sp>
      <p:grpSp>
        <p:nvGrpSpPr>
          <p:cNvPr id="10" name="Group 9"/>
          <p:cNvGrpSpPr/>
          <p:nvPr/>
        </p:nvGrpSpPr>
        <p:grpSpPr>
          <a:xfrm>
            <a:off x="447897" y="470847"/>
            <a:ext cx="11029870" cy="4442347"/>
            <a:chOff x="447897" y="470847"/>
            <a:chExt cx="11029870" cy="4442347"/>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81" t="5843" r="1581" b="5843"/>
            <a:stretch/>
          </p:blipFill>
          <p:spPr>
            <a:xfrm>
              <a:off x="6162897" y="470848"/>
              <a:ext cx="5314870" cy="444234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4780"/>
            <a:stretch/>
          </p:blipFill>
          <p:spPr>
            <a:xfrm>
              <a:off x="447897" y="470847"/>
              <a:ext cx="5715000" cy="4438951"/>
            </a:xfrm>
            <a:prstGeom prst="rect">
              <a:avLst/>
            </a:prstGeom>
          </p:spPr>
        </p:pic>
      </p:grpSp>
    </p:spTree>
    <p:extLst>
      <p:ext uri="{BB962C8B-B14F-4D97-AF65-F5344CB8AC3E}">
        <p14:creationId xmlns:p14="http://schemas.microsoft.com/office/powerpoint/2010/main" val="35627600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37450" y="340963"/>
            <a:ext cx="8818730" cy="5170370"/>
            <a:chOff x="1982709" y="2245642"/>
            <a:chExt cx="4933950" cy="184785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684" y="2245642"/>
              <a:ext cx="2466975" cy="18478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2709" y="2245642"/>
              <a:ext cx="2466975" cy="1847850"/>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9566" y="349703"/>
            <a:ext cx="8818729" cy="5080533"/>
          </a:xfrm>
          <a:prstGeom prst="rect">
            <a:avLst/>
          </a:prstGeom>
        </p:spPr>
      </p:pic>
      <p:grpSp>
        <p:nvGrpSpPr>
          <p:cNvPr id="12" name="Group 11"/>
          <p:cNvGrpSpPr/>
          <p:nvPr/>
        </p:nvGrpSpPr>
        <p:grpSpPr>
          <a:xfrm>
            <a:off x="3037450" y="308493"/>
            <a:ext cx="8934026" cy="5070122"/>
            <a:chOff x="3212919" y="960076"/>
            <a:chExt cx="6393110" cy="4229100"/>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2919" y="960076"/>
              <a:ext cx="3218109" cy="42291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1029" y="960076"/>
              <a:ext cx="3175000" cy="4229100"/>
            </a:xfrm>
            <a:prstGeom prst="rect">
              <a:avLst/>
            </a:prstGeom>
          </p:spPr>
        </p:pic>
      </p:grpSp>
      <p:grpSp>
        <p:nvGrpSpPr>
          <p:cNvPr id="23" name="Group 22"/>
          <p:cNvGrpSpPr/>
          <p:nvPr/>
        </p:nvGrpSpPr>
        <p:grpSpPr>
          <a:xfrm>
            <a:off x="3078306" y="296533"/>
            <a:ext cx="8912556" cy="5094042"/>
            <a:chOff x="2678934" y="930658"/>
            <a:chExt cx="9145477" cy="4532604"/>
          </a:xfrm>
        </p:grpSpPr>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1581" t="5843" r="1581" b="5843"/>
            <a:stretch/>
          </p:blipFill>
          <p:spPr>
            <a:xfrm>
              <a:off x="7521881" y="963062"/>
              <a:ext cx="4302530" cy="4491257"/>
            </a:xfrm>
            <a:prstGeom prst="rect">
              <a:avLst/>
            </a:prstGeom>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b="4922"/>
            <a:stretch/>
          </p:blipFill>
          <p:spPr>
            <a:xfrm>
              <a:off x="2678934" y="930658"/>
              <a:ext cx="4845250" cy="4532604"/>
            </a:xfrm>
            <a:prstGeom prst="rect">
              <a:avLst/>
            </a:prstGeom>
          </p:spPr>
        </p:pic>
      </p:grpSp>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24</a:t>
            </a:fld>
            <a:endParaRPr lang="en-US"/>
          </a:p>
        </p:txBody>
      </p:sp>
      <p:sp>
        <p:nvSpPr>
          <p:cNvPr id="8" name="Rectangle 7"/>
          <p:cNvSpPr/>
          <p:nvPr/>
        </p:nvSpPr>
        <p:spPr>
          <a:xfrm>
            <a:off x="389207" y="375335"/>
            <a:ext cx="2199250" cy="1077218"/>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bn-BD" sz="3200" dirty="0" smtClean="0">
                <a:latin typeface="NikoshBAN" panose="02000000000000000000" pitchFamily="2" charset="0"/>
                <a:cs typeface="NikoshBAN" panose="02000000000000000000" pitchFamily="2" charset="0"/>
              </a:rPr>
              <a:t>নারকেলের গাছ </a:t>
            </a:r>
            <a:endParaRPr lang="bn-BD" sz="3200" dirty="0">
              <a:latin typeface="NikoshBAN" panose="02000000000000000000" pitchFamily="2" charset="0"/>
              <a:cs typeface="NikoshBAN" panose="02000000000000000000" pitchFamily="2" charset="0"/>
            </a:endParaRPr>
          </a:p>
          <a:p>
            <a:r>
              <a:rPr lang="bn-BD" sz="3200" dirty="0">
                <a:latin typeface="NikoshBAN" panose="02000000000000000000" pitchFamily="2" charset="0"/>
                <a:cs typeface="NikoshBAN" panose="02000000000000000000" pitchFamily="2" charset="0"/>
              </a:rPr>
              <a:t>ডাবের মত চাঁদ </a:t>
            </a:r>
            <a:endParaRPr lang="en-US" sz="3200" dirty="0"/>
          </a:p>
        </p:txBody>
      </p:sp>
      <p:sp>
        <p:nvSpPr>
          <p:cNvPr id="9" name="Rectangle 8"/>
          <p:cNvSpPr/>
          <p:nvPr/>
        </p:nvSpPr>
        <p:spPr>
          <a:xfrm>
            <a:off x="389207" y="1566531"/>
            <a:ext cx="2199250" cy="1323439"/>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r>
              <a:rPr lang="bn-BD" sz="4000" b="1" dirty="0">
                <a:latin typeface="NikoshBAN" panose="02000000000000000000" pitchFamily="2" charset="0"/>
                <a:cs typeface="NikoshBAN" panose="02000000000000000000" pitchFamily="2" charset="0"/>
              </a:rPr>
              <a:t>ঝিমধরা </a:t>
            </a:r>
            <a:endParaRPr lang="bn-BD" sz="4000" b="1" dirty="0" smtClean="0">
              <a:latin typeface="NikoshBAN" panose="02000000000000000000" pitchFamily="2" charset="0"/>
              <a:cs typeface="NikoshBAN" panose="02000000000000000000" pitchFamily="2" charset="0"/>
            </a:endParaRPr>
          </a:p>
          <a:p>
            <a:r>
              <a:rPr lang="bn-BD" sz="4000" b="1" dirty="0" smtClean="0">
                <a:latin typeface="NikoshBAN" panose="02000000000000000000" pitchFamily="2" charset="0"/>
                <a:cs typeface="NikoshBAN" panose="02000000000000000000" pitchFamily="2" charset="0"/>
              </a:rPr>
              <a:t> </a:t>
            </a:r>
            <a:r>
              <a:rPr lang="bn-BD" sz="4000" b="1" dirty="0">
                <a:latin typeface="NikoshBAN" panose="02000000000000000000" pitchFamily="2" charset="0"/>
                <a:cs typeface="NikoshBAN" panose="02000000000000000000" pitchFamily="2" charset="0"/>
              </a:rPr>
              <a:t>মস্ত শহর </a:t>
            </a:r>
            <a:endParaRPr lang="en-US" sz="4000" b="1" dirty="0"/>
          </a:p>
        </p:txBody>
      </p:sp>
      <p:sp>
        <p:nvSpPr>
          <p:cNvPr id="15" name="Rectangle 14"/>
          <p:cNvSpPr/>
          <p:nvPr/>
        </p:nvSpPr>
        <p:spPr>
          <a:xfrm>
            <a:off x="389207" y="2973219"/>
            <a:ext cx="2199250" cy="1200329"/>
          </a:xfrm>
          <a:prstGeom prst="rect">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bn-BD" sz="3600" b="1" dirty="0" smtClean="0">
                <a:latin typeface="NikoshBAN" panose="02000000000000000000" pitchFamily="2" charset="0"/>
                <a:cs typeface="NikoshBAN" panose="02000000000000000000" pitchFamily="2" charset="0"/>
              </a:rPr>
              <a:t>  মিনার </a:t>
            </a:r>
            <a:endParaRPr lang="bn-BD" sz="3600" b="1" dirty="0">
              <a:latin typeface="NikoshBAN" panose="02000000000000000000" pitchFamily="2" charset="0"/>
              <a:cs typeface="NikoshBAN" panose="02000000000000000000" pitchFamily="2" charset="0"/>
            </a:endParaRPr>
          </a:p>
          <a:p>
            <a:r>
              <a:rPr lang="bn-BD" sz="3600" b="1" dirty="0" smtClean="0">
                <a:latin typeface="NikoshBAN" panose="02000000000000000000" pitchFamily="2" charset="0"/>
                <a:cs typeface="NikoshBAN" panose="02000000000000000000" pitchFamily="2" charset="0"/>
              </a:rPr>
              <a:t>  গির্জে</a:t>
            </a:r>
            <a:endParaRPr lang="en-US" sz="3600" b="1" dirty="0"/>
          </a:p>
        </p:txBody>
      </p:sp>
      <p:sp>
        <p:nvSpPr>
          <p:cNvPr id="19" name="Rectangle 18"/>
          <p:cNvSpPr/>
          <p:nvPr/>
        </p:nvSpPr>
        <p:spPr>
          <a:xfrm>
            <a:off x="389207" y="4340517"/>
            <a:ext cx="2199250" cy="1200329"/>
          </a:xfrm>
          <a:prstGeom prst="rect">
            <a:avLst/>
          </a:prstGeom>
          <a:ln w="57150">
            <a:solidFill>
              <a:srgbClr val="00206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bn-BD" sz="3600" dirty="0">
                <a:latin typeface="NikoshBAN" panose="02000000000000000000" pitchFamily="2" charset="0"/>
                <a:cs typeface="NikoshBAN" panose="02000000000000000000" pitchFamily="2" charset="0"/>
              </a:rPr>
              <a:t>দরগাতলা</a:t>
            </a:r>
          </a:p>
          <a:p>
            <a:r>
              <a:rPr lang="bn-BD" sz="3600" dirty="0">
                <a:latin typeface="NikoshBAN" panose="02000000000000000000" pitchFamily="2" charset="0"/>
                <a:cs typeface="NikoshBAN" panose="02000000000000000000" pitchFamily="2" charset="0"/>
              </a:rPr>
              <a:t>উটকো পাহাড়</a:t>
            </a:r>
            <a:endParaRPr lang="en-US" sz="3600" b="1" dirty="0"/>
          </a:p>
        </p:txBody>
      </p:sp>
      <p:sp>
        <p:nvSpPr>
          <p:cNvPr id="20" name="Rectangle 19"/>
          <p:cNvSpPr/>
          <p:nvPr/>
        </p:nvSpPr>
        <p:spPr>
          <a:xfrm>
            <a:off x="389207" y="5710019"/>
            <a:ext cx="2199250" cy="646331"/>
          </a:xfrm>
          <a:prstGeom prst="rect">
            <a:avLst/>
          </a:prstGeom>
          <a:ln w="57150">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b="1" dirty="0" err="1" smtClean="0">
                <a:latin typeface="NikoshBAN" panose="02000000000000000000" pitchFamily="2" charset="0"/>
                <a:cs typeface="NikoshBAN" panose="02000000000000000000" pitchFamily="2" charset="0"/>
              </a:rPr>
              <a:t>জোড়ায়</a:t>
            </a:r>
            <a:r>
              <a:rPr lang="bn-BD" sz="3600" b="1" dirty="0" smtClean="0">
                <a:latin typeface="NikoshBAN" panose="02000000000000000000" pitchFamily="2" charset="0"/>
                <a:cs typeface="NikoshBAN" panose="02000000000000000000" pitchFamily="2" charset="0"/>
              </a:rPr>
              <a:t> কাজ </a:t>
            </a:r>
            <a:endParaRPr lang="en-US" sz="3600" b="1" dirty="0"/>
          </a:p>
        </p:txBody>
      </p:sp>
      <p:sp>
        <p:nvSpPr>
          <p:cNvPr id="21" name="Rectangle 20"/>
          <p:cNvSpPr/>
          <p:nvPr/>
        </p:nvSpPr>
        <p:spPr>
          <a:xfrm>
            <a:off x="3037450" y="5552543"/>
            <a:ext cx="8830845" cy="1077218"/>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bn-BD" sz="3200" dirty="0" smtClean="0">
                <a:latin typeface="NikoshBAN" panose="02000000000000000000" pitchFamily="2" charset="0"/>
                <a:cs typeface="NikoshBAN" panose="02000000000000000000" pitchFamily="2" charset="0"/>
              </a:rPr>
              <a:t>নারকেলের গাছ, ডাবের </a:t>
            </a:r>
            <a:r>
              <a:rPr lang="bn-BD" sz="3200" dirty="0">
                <a:latin typeface="NikoshBAN" panose="02000000000000000000" pitchFamily="2" charset="0"/>
                <a:cs typeface="NikoshBAN" panose="02000000000000000000" pitchFamily="2" charset="0"/>
              </a:rPr>
              <a:t>মত </a:t>
            </a:r>
            <a:r>
              <a:rPr lang="bn-BD" sz="3200" dirty="0" smtClean="0">
                <a:latin typeface="NikoshBAN" panose="02000000000000000000" pitchFamily="2" charset="0"/>
                <a:cs typeface="NikoshBAN" panose="02000000000000000000" pitchFamily="2" charset="0"/>
              </a:rPr>
              <a:t>চাঁদ, মস্ত শহর, মিনার গির্জে, দরগাতলা</a:t>
            </a:r>
            <a:endParaRPr lang="bn-BD" sz="3200" dirty="0">
              <a:latin typeface="NikoshBAN" panose="02000000000000000000" pitchFamily="2" charset="0"/>
              <a:cs typeface="NikoshBAN" panose="02000000000000000000" pitchFamily="2" charset="0"/>
            </a:endParaRPr>
          </a:p>
          <a:p>
            <a:r>
              <a:rPr lang="bn-BD" sz="3200" dirty="0">
                <a:latin typeface="NikoshBAN" panose="02000000000000000000" pitchFamily="2" charset="0"/>
                <a:cs typeface="NikoshBAN" panose="02000000000000000000" pitchFamily="2" charset="0"/>
              </a:rPr>
              <a:t>উটকো </a:t>
            </a:r>
            <a:r>
              <a:rPr lang="bn-BD" sz="3200" dirty="0" smtClean="0">
                <a:latin typeface="NikoshBAN" panose="02000000000000000000" pitchFamily="2" charset="0"/>
                <a:cs typeface="NikoshBAN" panose="02000000000000000000" pitchFamily="2" charset="0"/>
              </a:rPr>
              <a:t>পাহাড়</a:t>
            </a:r>
            <a:r>
              <a:rPr lang="bn-BD" sz="3200" b="1" dirty="0" smtClean="0"/>
              <a:t> </a:t>
            </a:r>
            <a:r>
              <a:rPr lang="bn-BD" sz="3200" dirty="0" smtClean="0"/>
              <a:t>এগুলো উপমা দিয়ে কবি কী বোঝাতে চেয়েছেন লিখ।</a:t>
            </a:r>
            <a:endParaRPr lang="en-US" sz="3200" dirty="0"/>
          </a:p>
        </p:txBody>
      </p:sp>
    </p:spTree>
    <p:extLst>
      <p:ext uri="{BB962C8B-B14F-4D97-AF65-F5344CB8AC3E}">
        <p14:creationId xmlns:p14="http://schemas.microsoft.com/office/powerpoint/2010/main" val="40612738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out)">
                                      <p:cBhvr>
                                        <p:cTn id="25" dur="2000"/>
                                        <p:tgtEl>
                                          <p:spTgt spid="23"/>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edge">
                                      <p:cBhvr>
                                        <p:cTn id="31" dur="2000"/>
                                        <p:tgtEl>
                                          <p:spTgt spid="21"/>
                                        </p:tgtEl>
                                      </p:cBhvr>
                                    </p:animEffect>
                                  </p:childTnLst>
                                </p:cTn>
                              </p:par>
                            </p:childTnLst>
                          </p:cTn>
                        </p:par>
                      </p:childTnLst>
                    </p:cTn>
                  </p:par>
                </p:childTnLst>
              </p:cTn>
              <p:nextCondLst>
                <p:cond evt="onClick" delay="0">
                  <p:tgtEl>
                    <p:spTgt spid="20"/>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25</a:t>
            </a:fld>
            <a:endParaRPr lang="en-US"/>
          </a:p>
        </p:txBody>
      </p:sp>
      <p:sp>
        <p:nvSpPr>
          <p:cNvPr id="8" name="Rectangle 7"/>
          <p:cNvSpPr/>
          <p:nvPr/>
        </p:nvSpPr>
        <p:spPr>
          <a:xfrm>
            <a:off x="539646" y="497483"/>
            <a:ext cx="3244572" cy="280076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bn-BD" sz="4400" b="1" dirty="0" smtClean="0">
                <a:latin typeface="NikoshBAN" panose="02000000000000000000" pitchFamily="2" charset="0"/>
                <a:cs typeface="NikoshBAN" panose="02000000000000000000" pitchFamily="2" charset="0"/>
              </a:rPr>
              <a:t>নারকেলের </a:t>
            </a:r>
            <a:r>
              <a:rPr lang="bn-BD" sz="4400" b="1" dirty="0">
                <a:latin typeface="NikoshBAN" panose="02000000000000000000" pitchFamily="2" charset="0"/>
                <a:cs typeface="NikoshBAN" panose="02000000000000000000" pitchFamily="2" charset="0"/>
              </a:rPr>
              <a:t>গাছ</a:t>
            </a:r>
            <a:r>
              <a:rPr lang="bn-BD" sz="4400" b="1" dirty="0" smtClean="0">
                <a:latin typeface="NikoshBAN" panose="02000000000000000000" pitchFamily="2" charset="0"/>
                <a:cs typeface="NikoshBAN" panose="02000000000000000000" pitchFamily="2" charset="0"/>
              </a:rPr>
              <a:t>, ডাবের </a:t>
            </a:r>
            <a:r>
              <a:rPr lang="bn-BD" sz="4400" b="1" dirty="0">
                <a:latin typeface="NikoshBAN" panose="02000000000000000000" pitchFamily="2" charset="0"/>
                <a:cs typeface="NikoshBAN" panose="02000000000000000000" pitchFamily="2" charset="0"/>
              </a:rPr>
              <a:t>মত চাঁদ, </a:t>
            </a:r>
            <a:r>
              <a:rPr lang="bn-BD" sz="4400" b="1" dirty="0" smtClean="0">
                <a:latin typeface="NikoshBAN" panose="02000000000000000000" pitchFamily="2" charset="0"/>
                <a:cs typeface="NikoshBAN" panose="02000000000000000000" pitchFamily="2" charset="0"/>
              </a:rPr>
              <a:t>পাহাড়,  ফুল , </a:t>
            </a:r>
            <a:r>
              <a:rPr lang="bn-BD" sz="4400" b="1" dirty="0">
                <a:latin typeface="NikoshBAN" panose="02000000000000000000" pitchFamily="2" charset="0"/>
                <a:cs typeface="NikoshBAN" panose="02000000000000000000" pitchFamily="2" charset="0"/>
              </a:rPr>
              <a:t>উটকো </a:t>
            </a:r>
            <a:r>
              <a:rPr lang="bn-BD" sz="4400" b="1" dirty="0" smtClean="0">
                <a:latin typeface="NikoshBAN" panose="02000000000000000000" pitchFamily="2" charset="0"/>
                <a:cs typeface="NikoshBAN" panose="02000000000000000000" pitchFamily="2" charset="0"/>
              </a:rPr>
              <a:t>পাহাড়</a:t>
            </a:r>
            <a:endParaRPr lang="en-US" sz="4400" b="1" dirty="0"/>
          </a:p>
        </p:txBody>
      </p:sp>
      <p:sp>
        <p:nvSpPr>
          <p:cNvPr id="9" name="Rectangle 8"/>
          <p:cNvSpPr/>
          <p:nvPr/>
        </p:nvSpPr>
        <p:spPr>
          <a:xfrm>
            <a:off x="8345770" y="511969"/>
            <a:ext cx="3328743" cy="2800767"/>
          </a:xfrm>
          <a:prstGeom prst="rect">
            <a:avLst/>
          </a:prstGeom>
          <a:ln w="57150">
            <a:solidFill>
              <a:schemeClr val="accent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bn-BD" sz="4400" b="1" dirty="0" smtClean="0">
                <a:latin typeface="NikoshBAN" panose="02000000000000000000" pitchFamily="2" charset="0"/>
                <a:cs typeface="NikoshBAN" panose="02000000000000000000" pitchFamily="2" charset="0"/>
              </a:rPr>
              <a:t>জোনাকি, </a:t>
            </a:r>
            <a:r>
              <a:rPr lang="en-US" sz="4400" b="1" dirty="0" smtClean="0">
                <a:latin typeface="NikoshBAN" panose="02000000000000000000" pitchFamily="2" charset="0"/>
                <a:cs typeface="NikoshBAN" panose="02000000000000000000" pitchFamily="2" charset="0"/>
              </a:rPr>
              <a:t> </a:t>
            </a:r>
            <a:r>
              <a:rPr lang="bn-BD" sz="4400" b="1" dirty="0" smtClean="0">
                <a:latin typeface="NikoshBAN" panose="02000000000000000000" pitchFamily="2" charset="0"/>
                <a:cs typeface="NikoshBAN" panose="02000000000000000000" pitchFamily="2" charset="0"/>
              </a:rPr>
              <a:t>পাখি     দরগাতলা </a:t>
            </a:r>
            <a:endParaRPr lang="bn-BD" sz="4400" b="1" dirty="0">
              <a:latin typeface="NikoshBAN" panose="02000000000000000000" pitchFamily="2" charset="0"/>
              <a:cs typeface="NikoshBAN" panose="02000000000000000000" pitchFamily="2" charset="0"/>
            </a:endParaRPr>
          </a:p>
          <a:p>
            <a:r>
              <a:rPr lang="bn-BD" sz="4400" b="1" dirty="0">
                <a:latin typeface="NikoshBAN" panose="02000000000000000000" pitchFamily="2" charset="0"/>
                <a:cs typeface="NikoshBAN" panose="02000000000000000000" pitchFamily="2" charset="0"/>
              </a:rPr>
              <a:t>ঝিমধরা </a:t>
            </a:r>
            <a:r>
              <a:rPr lang="bn-BD" sz="4400" b="1" dirty="0" smtClean="0">
                <a:latin typeface="NikoshBAN" panose="02000000000000000000" pitchFamily="2" charset="0"/>
                <a:cs typeface="NikoshBAN" panose="02000000000000000000" pitchFamily="2" charset="0"/>
              </a:rPr>
              <a:t>মস্ত </a:t>
            </a:r>
            <a:r>
              <a:rPr lang="bn-BD" sz="4400" b="1" dirty="0">
                <a:latin typeface="NikoshBAN" panose="02000000000000000000" pitchFamily="2" charset="0"/>
                <a:cs typeface="NikoshBAN" panose="02000000000000000000" pitchFamily="2" charset="0"/>
              </a:rPr>
              <a:t>শহর </a:t>
            </a:r>
            <a:endParaRPr lang="en-US" sz="4400" b="1" dirty="0"/>
          </a:p>
          <a:p>
            <a:r>
              <a:rPr lang="bn-BD" sz="4400" b="1" dirty="0" smtClean="0">
                <a:latin typeface="NikoshBAN" panose="02000000000000000000" pitchFamily="2" charset="0"/>
                <a:cs typeface="NikoshBAN" panose="02000000000000000000" pitchFamily="2" charset="0"/>
              </a:rPr>
              <a:t>মিনার ,   গির্জে</a:t>
            </a:r>
            <a:endParaRPr lang="en-US" sz="4400" b="1" dirty="0"/>
          </a:p>
        </p:txBody>
      </p:sp>
      <p:sp>
        <p:nvSpPr>
          <p:cNvPr id="20" name="Rectangle 19"/>
          <p:cNvSpPr/>
          <p:nvPr/>
        </p:nvSpPr>
        <p:spPr>
          <a:xfrm>
            <a:off x="1057789" y="4629881"/>
            <a:ext cx="2523611" cy="830997"/>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bn-BD" sz="4800" b="1" dirty="0" smtClean="0">
                <a:latin typeface="NikoshBAN" panose="02000000000000000000" pitchFamily="2" charset="0"/>
                <a:cs typeface="NikoshBAN" panose="02000000000000000000" pitchFamily="2" charset="0"/>
              </a:rPr>
              <a:t>জড় প্রকৃতি</a:t>
            </a:r>
            <a:endParaRPr lang="en-US" sz="4800" b="1" dirty="0"/>
          </a:p>
        </p:txBody>
      </p:sp>
      <p:sp>
        <p:nvSpPr>
          <p:cNvPr id="16" name="Down Arrow 15"/>
          <p:cNvSpPr/>
          <p:nvPr/>
        </p:nvSpPr>
        <p:spPr>
          <a:xfrm rot="16200000">
            <a:off x="4072092" y="1352861"/>
            <a:ext cx="503349" cy="1079097"/>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5400000">
            <a:off x="7745292" y="1543605"/>
            <a:ext cx="503349" cy="697607"/>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862361" y="738246"/>
            <a:ext cx="2785802" cy="2308324"/>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bn-BD" sz="7200" b="1" dirty="0" smtClean="0">
                <a:latin typeface="NikoshBAN" panose="02000000000000000000" pitchFamily="2" charset="0"/>
                <a:cs typeface="NikoshBAN" panose="02000000000000000000" pitchFamily="2" charset="0"/>
              </a:rPr>
              <a:t>প্রকৃতির উপাদান </a:t>
            </a:r>
            <a:endParaRPr lang="en-US" sz="7200" b="1" dirty="0"/>
          </a:p>
        </p:txBody>
      </p:sp>
      <p:sp>
        <p:nvSpPr>
          <p:cNvPr id="26" name="Rectangle 25"/>
          <p:cNvSpPr/>
          <p:nvPr/>
        </p:nvSpPr>
        <p:spPr>
          <a:xfrm>
            <a:off x="8727749" y="4431655"/>
            <a:ext cx="2564783" cy="830997"/>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bn-BD" sz="4800" b="1" dirty="0" smtClean="0">
                <a:latin typeface="NikoshBAN" panose="02000000000000000000" pitchFamily="2" charset="0"/>
                <a:cs typeface="NikoshBAN" panose="02000000000000000000" pitchFamily="2" charset="0"/>
              </a:rPr>
              <a:t>জীব প্রকৃতি</a:t>
            </a:r>
            <a:endParaRPr lang="en-US" sz="4800" b="1" dirty="0"/>
          </a:p>
        </p:txBody>
      </p:sp>
      <p:sp>
        <p:nvSpPr>
          <p:cNvPr id="6" name="Half Frame 5"/>
          <p:cNvSpPr/>
          <p:nvPr/>
        </p:nvSpPr>
        <p:spPr>
          <a:xfrm rot="5400000">
            <a:off x="4562467" y="3858875"/>
            <a:ext cx="846283" cy="2402782"/>
          </a:xfrm>
          <a:prstGeom prst="halfFrame">
            <a:avLst>
              <a:gd name="adj1" fmla="val 7043"/>
              <a:gd name="adj2" fmla="val 51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p:cNvSpPr/>
          <p:nvPr/>
        </p:nvSpPr>
        <p:spPr>
          <a:xfrm>
            <a:off x="6160728" y="4629881"/>
            <a:ext cx="2475056" cy="860771"/>
          </a:xfrm>
          <a:prstGeom prst="halfFrame">
            <a:avLst>
              <a:gd name="adj1" fmla="val 7043"/>
              <a:gd name="adj2" fmla="val 5118"/>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667029" y="3560893"/>
            <a:ext cx="574765" cy="1107996"/>
          </a:xfrm>
          <a:prstGeom prst="rect">
            <a:avLst/>
          </a:prstGeom>
          <a:noFill/>
        </p:spPr>
        <p:txBody>
          <a:bodyPr wrap="square" rtlCol="0">
            <a:spAutoFit/>
          </a:bodyPr>
          <a:lstStyle/>
          <a:p>
            <a:r>
              <a:rPr lang="bn-BD" sz="6600" b="1" dirty="0" smtClean="0">
                <a:solidFill>
                  <a:srgbClr val="FF0000"/>
                </a:solidFill>
              </a:rPr>
              <a:t>?</a:t>
            </a:r>
            <a:endParaRPr lang="en-US" sz="6600" b="1" dirty="0">
              <a:solidFill>
                <a:srgbClr val="FF0000"/>
              </a:solidFill>
            </a:endParaRPr>
          </a:p>
        </p:txBody>
      </p:sp>
      <p:sp>
        <p:nvSpPr>
          <p:cNvPr id="28" name="TextBox 27"/>
          <p:cNvSpPr txBox="1"/>
          <p:nvPr/>
        </p:nvSpPr>
        <p:spPr>
          <a:xfrm>
            <a:off x="9492590" y="3521885"/>
            <a:ext cx="574765" cy="1107996"/>
          </a:xfrm>
          <a:prstGeom prst="rect">
            <a:avLst/>
          </a:prstGeom>
          <a:noFill/>
        </p:spPr>
        <p:txBody>
          <a:bodyPr wrap="square" rtlCol="0">
            <a:spAutoFit/>
          </a:bodyPr>
          <a:lstStyle/>
          <a:p>
            <a:r>
              <a:rPr lang="bn-BD" sz="6600" b="1" dirty="0" smtClean="0">
                <a:solidFill>
                  <a:srgbClr val="FF0000"/>
                </a:solidFill>
              </a:rPr>
              <a:t>?</a:t>
            </a:r>
            <a:endParaRPr lang="en-US" sz="6600" b="1" dirty="0">
              <a:solidFill>
                <a:srgbClr val="FF0000"/>
              </a:solidFill>
            </a:endParaRPr>
          </a:p>
        </p:txBody>
      </p:sp>
      <p:sp>
        <p:nvSpPr>
          <p:cNvPr id="19" name="TextBox 18"/>
          <p:cNvSpPr txBox="1"/>
          <p:nvPr/>
        </p:nvSpPr>
        <p:spPr>
          <a:xfrm>
            <a:off x="5922618" y="5373125"/>
            <a:ext cx="574765" cy="1107996"/>
          </a:xfrm>
          <a:prstGeom prst="rect">
            <a:avLst/>
          </a:prstGeom>
          <a:noFill/>
        </p:spPr>
        <p:txBody>
          <a:bodyPr wrap="square" rtlCol="0">
            <a:spAutoFit/>
          </a:bodyPr>
          <a:lstStyle/>
          <a:p>
            <a:r>
              <a:rPr lang="bn-BD" sz="6600" b="1" dirty="0" smtClean="0">
                <a:solidFill>
                  <a:srgbClr val="FF0000"/>
                </a:solidFill>
              </a:rPr>
              <a:t>?</a:t>
            </a:r>
            <a:endParaRPr lang="en-US" sz="6600" b="1" dirty="0">
              <a:solidFill>
                <a:srgbClr val="FF0000"/>
              </a:solidFill>
            </a:endParaRPr>
          </a:p>
        </p:txBody>
      </p:sp>
    </p:spTree>
    <p:extLst>
      <p:ext uri="{BB962C8B-B14F-4D97-AF65-F5344CB8AC3E}">
        <p14:creationId xmlns:p14="http://schemas.microsoft.com/office/powerpoint/2010/main" val="2355627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out)">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repeatCount="500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ox(in)">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repeatCount="500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1"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mph" presetSubtype="0" fill="remove" grpId="0" nodeType="clickEffect">
                                  <p:stCondLst>
                                    <p:cond delay="0"/>
                                  </p:stCondLst>
                                  <p:childTnLst>
                                    <p:animClr clrSpc="rgb" dir="cw">
                                      <p:cBhvr override="childStyle">
                                        <p:cTn id="36" dur="250" autoRev="1" fill="remove"/>
                                        <p:tgtEl>
                                          <p:spTgt spid="7"/>
                                        </p:tgtEl>
                                        <p:attrNameLst>
                                          <p:attrName>style.color</p:attrName>
                                        </p:attrNameLst>
                                      </p:cBhvr>
                                      <p:to>
                                        <a:schemeClr val="bg1"/>
                                      </p:to>
                                    </p:animClr>
                                    <p:animClr clrSpc="rgb" dir="cw">
                                      <p:cBhvr>
                                        <p:cTn id="37" dur="250" autoRev="1" fill="remove"/>
                                        <p:tgtEl>
                                          <p:spTgt spid="7"/>
                                        </p:tgtEl>
                                        <p:attrNameLst>
                                          <p:attrName>fillcolor</p:attrName>
                                        </p:attrNameLst>
                                      </p:cBhvr>
                                      <p:to>
                                        <a:schemeClr val="bg1"/>
                                      </p:to>
                                    </p:animClr>
                                    <p:set>
                                      <p:cBhvr>
                                        <p:cTn id="38" dur="250" autoRev="1" fill="remove"/>
                                        <p:tgtEl>
                                          <p:spTgt spid="7"/>
                                        </p:tgtEl>
                                        <p:attrNameLst>
                                          <p:attrName>fill.type</p:attrName>
                                        </p:attrNameLst>
                                      </p:cBhvr>
                                      <p:to>
                                        <p:strVal val="solid"/>
                                      </p:to>
                                    </p:set>
                                    <p:set>
                                      <p:cBhvr>
                                        <p:cTn id="39" dur="250" autoRev="1" fill="remove"/>
                                        <p:tgtEl>
                                          <p:spTgt spid="7"/>
                                        </p:tgtEl>
                                        <p:attrNameLst>
                                          <p:attrName>fill.on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1"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ircle(in)">
                                      <p:cBhvr>
                                        <p:cTn id="44" dur="20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7" presetClass="emph" presetSubtype="0" repeatCount="indefinite" fill="remove" grpId="0" nodeType="clickEffect">
                                  <p:stCondLst>
                                    <p:cond delay="0"/>
                                  </p:stCondLst>
                                  <p:endCondLst>
                                    <p:cond evt="onNext" delay="0">
                                      <p:tgtEl>
                                        <p:sldTgt/>
                                      </p:tgtEl>
                                    </p:cond>
                                  </p:endCondLst>
                                  <p:childTnLst>
                                    <p:animClr clrSpc="rgb" dir="cw">
                                      <p:cBhvr override="childStyle">
                                        <p:cTn id="48" dur="1000" autoRev="1" fill="remove"/>
                                        <p:tgtEl>
                                          <p:spTgt spid="28"/>
                                        </p:tgtEl>
                                        <p:attrNameLst>
                                          <p:attrName>style.color</p:attrName>
                                        </p:attrNameLst>
                                      </p:cBhvr>
                                      <p:to>
                                        <a:schemeClr val="bg1"/>
                                      </p:to>
                                    </p:animClr>
                                    <p:animClr clrSpc="rgb" dir="cw">
                                      <p:cBhvr>
                                        <p:cTn id="49" dur="1000" autoRev="1" fill="remove"/>
                                        <p:tgtEl>
                                          <p:spTgt spid="28"/>
                                        </p:tgtEl>
                                        <p:attrNameLst>
                                          <p:attrName>fillcolor</p:attrName>
                                        </p:attrNameLst>
                                      </p:cBhvr>
                                      <p:to>
                                        <a:schemeClr val="bg1"/>
                                      </p:to>
                                    </p:animClr>
                                    <p:set>
                                      <p:cBhvr>
                                        <p:cTn id="50" dur="1000" autoRev="1" fill="remove"/>
                                        <p:tgtEl>
                                          <p:spTgt spid="28"/>
                                        </p:tgtEl>
                                        <p:attrNameLst>
                                          <p:attrName>fill.type</p:attrName>
                                        </p:attrNameLst>
                                      </p:cBhvr>
                                      <p:to>
                                        <p:strVal val="solid"/>
                                      </p:to>
                                    </p:set>
                                    <p:set>
                                      <p:cBhvr>
                                        <p:cTn id="51" dur="1000" autoRev="1" fill="remove"/>
                                        <p:tgtEl>
                                          <p:spTgt spid="28"/>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circle(in)">
                                      <p:cBhvr>
                                        <p:cTn id="56" dur="20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circle(in)">
                                      <p:cBhvr>
                                        <p:cTn id="61" dur="20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edge">
                                      <p:cBhvr>
                                        <p:cTn id="66" dur="2000"/>
                                        <p:tgtEl>
                                          <p:spTgt spid="6"/>
                                        </p:tgtEl>
                                      </p:cBhvr>
                                    </p:animEffect>
                                  </p:childTnLst>
                                </p:cTn>
                              </p:par>
                              <p:par>
                                <p:cTn id="67" presetID="2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edge">
                                      <p:cBhvr>
                                        <p:cTn id="69" dur="20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1"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circle(in)">
                                      <p:cBhvr>
                                        <p:cTn id="74" dur="20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7" presetClass="emph" presetSubtype="0" repeatCount="indefinite" fill="remove" grpId="0" nodeType="clickEffect">
                                  <p:stCondLst>
                                    <p:cond delay="0"/>
                                  </p:stCondLst>
                                  <p:endCondLst>
                                    <p:cond evt="onNext" delay="0">
                                      <p:tgtEl>
                                        <p:sldTgt/>
                                      </p:tgtEl>
                                    </p:cond>
                                  </p:endCondLst>
                                  <p:childTnLst>
                                    <p:animClr clrSpc="rgb" dir="cw">
                                      <p:cBhvr override="childStyle">
                                        <p:cTn id="78" dur="1000" autoRev="1" fill="remove"/>
                                        <p:tgtEl>
                                          <p:spTgt spid="19"/>
                                        </p:tgtEl>
                                        <p:attrNameLst>
                                          <p:attrName>style.color</p:attrName>
                                        </p:attrNameLst>
                                      </p:cBhvr>
                                      <p:to>
                                        <a:schemeClr val="bg1"/>
                                      </p:to>
                                    </p:animClr>
                                    <p:animClr clrSpc="rgb" dir="cw">
                                      <p:cBhvr>
                                        <p:cTn id="79" dur="1000" autoRev="1" fill="remove"/>
                                        <p:tgtEl>
                                          <p:spTgt spid="19"/>
                                        </p:tgtEl>
                                        <p:attrNameLst>
                                          <p:attrName>fillcolor</p:attrName>
                                        </p:attrNameLst>
                                      </p:cBhvr>
                                      <p:to>
                                        <a:schemeClr val="bg1"/>
                                      </p:to>
                                    </p:animClr>
                                    <p:set>
                                      <p:cBhvr>
                                        <p:cTn id="80" dur="1000" autoRev="1" fill="remove"/>
                                        <p:tgtEl>
                                          <p:spTgt spid="19"/>
                                        </p:tgtEl>
                                        <p:attrNameLst>
                                          <p:attrName>fill.type</p:attrName>
                                        </p:attrNameLst>
                                      </p:cBhvr>
                                      <p:to>
                                        <p:strVal val="solid"/>
                                      </p:to>
                                    </p:set>
                                    <p:set>
                                      <p:cBhvr>
                                        <p:cTn id="81" dur="1000" autoRev="1" fill="remove"/>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0" grpId="0" animBg="1"/>
      <p:bldP spid="16" grpId="0" animBg="1"/>
      <p:bldP spid="18" grpId="0" animBg="1"/>
      <p:bldP spid="25" grpId="0" animBg="1"/>
      <p:bldP spid="26" grpId="0" animBg="1"/>
      <p:bldP spid="6" grpId="0" animBg="1"/>
      <p:bldP spid="27" grpId="0" animBg="1"/>
      <p:bldP spid="7" grpId="0"/>
      <p:bldP spid="7" grpId="1"/>
      <p:bldP spid="28" grpId="0"/>
      <p:bldP spid="28" grpId="1"/>
      <p:bldP spid="19" grpId="0"/>
      <p:bldP spid="1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733612" y="306477"/>
            <a:ext cx="6096490" cy="2215991"/>
          </a:xfrm>
          <a:prstGeom prst="rect">
            <a:avLst/>
          </a:prstGeom>
          <a:noFill/>
        </p:spPr>
        <p:txBody>
          <a:bodyPr wrap="square" rtlCol="0">
            <a:spAutoFit/>
          </a:bodyPr>
          <a:lstStyle/>
          <a:p>
            <a:r>
              <a:rPr lang="bn-BD" sz="138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দলীয়</a:t>
            </a:r>
            <a:r>
              <a:rPr lang="bn-IN" sz="138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 কাজ</a:t>
            </a:r>
            <a:endParaRPr lang="en-US" sz="13800" b="1" u="sng" dirty="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endParaRPr>
          </a:p>
        </p:txBody>
      </p:sp>
      <p:sp>
        <p:nvSpPr>
          <p:cNvPr id="4" name="Rectangle 3"/>
          <p:cNvSpPr/>
          <p:nvPr/>
        </p:nvSpPr>
        <p:spPr>
          <a:xfrm>
            <a:off x="1268363" y="2896757"/>
            <a:ext cx="10102644" cy="3139321"/>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bn-BD" sz="6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জড় </a:t>
            </a:r>
            <a:r>
              <a:rPr lang="bn-BD" sz="6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প্রকৃতি আর জীব প্রকৃতির মধ্যে যে </a:t>
            </a:r>
            <a:r>
              <a:rPr lang="bn-BD" sz="6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নিবিড় </a:t>
            </a:r>
            <a:r>
              <a:rPr lang="bn-BD" sz="6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সম্পর্ক </a:t>
            </a:r>
            <a:r>
              <a:rPr lang="bn-BD" sz="6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বিদ্যমান তা দলগতভাবে আলোচনার মাধ্যমে ব্যাখ্যা </a:t>
            </a:r>
            <a:r>
              <a:rPr lang="bn-BD" sz="6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a:t>
            </a:r>
            <a:r>
              <a:rPr lang="bn-IN" sz="6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a:t>
            </a:r>
            <a:r>
              <a:rPr lang="bn-BD" sz="6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6600" dirty="0"/>
          </a:p>
        </p:txBody>
      </p:sp>
    </p:spTree>
    <p:extLst>
      <p:ext uri="{BB962C8B-B14F-4D97-AF65-F5344CB8AC3E}">
        <p14:creationId xmlns:p14="http://schemas.microsoft.com/office/powerpoint/2010/main" val="419105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1512" y="1965476"/>
            <a:ext cx="10947228" cy="1107996"/>
          </a:xfrm>
          <a:prstGeom prst="rect">
            <a:avLst/>
          </a:prstGeom>
        </p:spPr>
        <p:txBody>
          <a:bodyPr wrap="none">
            <a:spAutoFit/>
          </a:bodyPr>
          <a:lstStyle/>
          <a:p>
            <a:pPr marL="857250" indent="-857250">
              <a:buFont typeface="Wingdings" panose="05000000000000000000" pitchFamily="2" charset="2"/>
              <a:buChar char="q"/>
            </a:pPr>
            <a:r>
              <a:rPr lang="bn-BD" sz="6600" dirty="0">
                <a:solidFill>
                  <a:prstClr val="black"/>
                </a:solidFill>
                <a:latin typeface="NikoshBAN" panose="02000000000000000000" pitchFamily="2" charset="0"/>
                <a:cs typeface="NikoshBAN" panose="02000000000000000000" pitchFamily="2" charset="0"/>
              </a:rPr>
              <a:t>কবি </a:t>
            </a:r>
            <a:r>
              <a:rPr lang="bn-IN" sz="6600" dirty="0" smtClean="0">
                <a:solidFill>
                  <a:prstClr val="black"/>
                </a:solidFill>
                <a:latin typeface="NikoshBAN" panose="02000000000000000000" pitchFamily="2" charset="0"/>
                <a:cs typeface="NikoshBAN" panose="02000000000000000000" pitchFamily="2" charset="0"/>
              </a:rPr>
              <a:t>আল মাহমুদ এর </a:t>
            </a:r>
            <a:r>
              <a:rPr lang="bn-BD" sz="6600" dirty="0">
                <a:solidFill>
                  <a:prstClr val="black"/>
                </a:solidFill>
                <a:latin typeface="NikoshBAN" panose="02000000000000000000" pitchFamily="2" charset="0"/>
                <a:cs typeface="NikoshBAN" panose="02000000000000000000" pitchFamily="2" charset="0"/>
              </a:rPr>
              <a:t>জন্ম কত </a:t>
            </a:r>
            <a:r>
              <a:rPr lang="bn-BD" sz="6600" dirty="0" smtClean="0">
                <a:solidFill>
                  <a:prstClr val="black"/>
                </a:solidFill>
                <a:latin typeface="NikoshBAN" panose="02000000000000000000" pitchFamily="2" charset="0"/>
                <a:cs typeface="NikoshBAN" panose="02000000000000000000" pitchFamily="2" charset="0"/>
              </a:rPr>
              <a:t>সালে?</a:t>
            </a:r>
            <a:endParaRPr lang="en-US" sz="6600" dirty="0">
              <a:solidFill>
                <a:prstClr val="black"/>
              </a:solidFill>
              <a:latin typeface="NikoshBAN" panose="02000000000000000000" pitchFamily="2" charset="0"/>
              <a:cs typeface="NikoshBAN" panose="02000000000000000000" pitchFamily="2" charset="0"/>
            </a:endParaRPr>
          </a:p>
        </p:txBody>
      </p:sp>
      <p:sp>
        <p:nvSpPr>
          <p:cNvPr id="9" name="Rectangle 8"/>
          <p:cNvSpPr/>
          <p:nvPr/>
        </p:nvSpPr>
        <p:spPr>
          <a:xfrm>
            <a:off x="681510" y="3056394"/>
            <a:ext cx="7452681" cy="1107996"/>
          </a:xfrm>
          <a:prstGeom prst="rect">
            <a:avLst/>
          </a:prstGeom>
        </p:spPr>
        <p:txBody>
          <a:bodyPr wrap="none">
            <a:spAutoFit/>
          </a:bodyPr>
          <a:lstStyle/>
          <a:p>
            <a:pPr marL="685800" indent="-685800">
              <a:buFont typeface="Wingdings" panose="05000000000000000000" pitchFamily="2" charset="2"/>
              <a:buChar char="q"/>
            </a:pPr>
            <a:r>
              <a:rPr lang="bn-IN" sz="6600" dirty="0">
                <a:solidFill>
                  <a:prstClr val="black"/>
                </a:solidFill>
                <a:latin typeface="NikoshBAN" panose="02000000000000000000" pitchFamily="2" charset="0"/>
                <a:cs typeface="NikoshBAN" panose="02000000000000000000" pitchFamily="2" charset="0"/>
              </a:rPr>
              <a:t> </a:t>
            </a:r>
            <a:r>
              <a:rPr lang="en-US" sz="6600" dirty="0" err="1" smtClean="0">
                <a:solidFill>
                  <a:prstClr val="black"/>
                </a:solidFill>
                <a:latin typeface="NikoshBAN" panose="02000000000000000000" pitchFamily="2" charset="0"/>
                <a:cs typeface="NikoshBAN" panose="02000000000000000000" pitchFamily="2" charset="0"/>
              </a:rPr>
              <a:t>দরবার</a:t>
            </a:r>
            <a:r>
              <a:rPr lang="bn-IN" sz="6600" dirty="0" smtClean="0">
                <a:solidFill>
                  <a:prstClr val="black"/>
                </a:solidFill>
                <a:latin typeface="NikoshBAN" panose="02000000000000000000" pitchFamily="2" charset="0"/>
                <a:cs typeface="NikoshBAN" panose="02000000000000000000" pitchFamily="2" charset="0"/>
              </a:rPr>
              <a:t> শব্দের অর্থ কী? </a:t>
            </a:r>
            <a:endParaRPr lang="en-US" sz="6600" dirty="0">
              <a:solidFill>
                <a:prstClr val="black"/>
              </a:solidFill>
              <a:latin typeface="NikoshBAN" panose="02000000000000000000" pitchFamily="2" charset="0"/>
              <a:cs typeface="NikoshBAN" panose="02000000000000000000" pitchFamily="2" charset="0"/>
            </a:endParaRPr>
          </a:p>
        </p:txBody>
      </p:sp>
      <p:sp>
        <p:nvSpPr>
          <p:cNvPr id="33" name="Rectangle 32"/>
          <p:cNvSpPr/>
          <p:nvPr/>
        </p:nvSpPr>
        <p:spPr>
          <a:xfrm>
            <a:off x="655800" y="5132198"/>
            <a:ext cx="9825126" cy="1015663"/>
          </a:xfrm>
          <a:prstGeom prst="rect">
            <a:avLst/>
          </a:prstGeom>
        </p:spPr>
        <p:txBody>
          <a:bodyPr wrap="none">
            <a:spAutoFit/>
          </a:bodyPr>
          <a:lstStyle/>
          <a:p>
            <a:pPr marL="685800" indent="-685800">
              <a:buFont typeface="Wingdings" panose="05000000000000000000" pitchFamily="2" charset="2"/>
              <a:buChar char="q"/>
            </a:pPr>
            <a:r>
              <a:rPr lang="en-US" sz="6000" dirty="0" err="1" smtClean="0">
                <a:solidFill>
                  <a:prstClr val="black"/>
                </a:solidFill>
                <a:latin typeface="NikoshBAN" panose="02000000000000000000" pitchFamily="2" charset="0"/>
                <a:cs typeface="NikoshBAN" panose="02000000000000000000" pitchFamily="2" charset="0"/>
              </a:rPr>
              <a:t>কবি</a:t>
            </a:r>
            <a:r>
              <a:rPr lang="en-US" sz="6000" dirty="0" smtClean="0">
                <a:solidFill>
                  <a:prstClr val="black"/>
                </a:solidFill>
                <a:latin typeface="NikoshBAN" panose="02000000000000000000" pitchFamily="2" charset="0"/>
                <a:cs typeface="NikoshBAN" panose="02000000000000000000" pitchFamily="2" charset="0"/>
              </a:rPr>
              <a:t> </a:t>
            </a:r>
            <a:r>
              <a:rPr lang="en-US" sz="6000" dirty="0" err="1" smtClean="0">
                <a:solidFill>
                  <a:prstClr val="black"/>
                </a:solidFill>
                <a:latin typeface="NikoshBAN" panose="02000000000000000000" pitchFamily="2" charset="0"/>
                <a:cs typeface="NikoshBAN" panose="02000000000000000000" pitchFamily="2" charset="0"/>
              </a:rPr>
              <a:t>কার</a:t>
            </a:r>
            <a:r>
              <a:rPr lang="en-US" sz="6000" dirty="0" smtClean="0">
                <a:solidFill>
                  <a:prstClr val="black"/>
                </a:solidFill>
                <a:latin typeface="NikoshBAN" panose="02000000000000000000" pitchFamily="2" charset="0"/>
                <a:cs typeface="NikoshBAN" panose="02000000000000000000" pitchFamily="2" charset="0"/>
              </a:rPr>
              <a:t> </a:t>
            </a:r>
            <a:r>
              <a:rPr lang="en-US" sz="6000" dirty="0" err="1" smtClean="0">
                <a:solidFill>
                  <a:prstClr val="black"/>
                </a:solidFill>
                <a:latin typeface="NikoshBAN" panose="02000000000000000000" pitchFamily="2" charset="0"/>
                <a:cs typeface="NikoshBAN" panose="02000000000000000000" pitchFamily="2" charset="0"/>
              </a:rPr>
              <a:t>কার</a:t>
            </a:r>
            <a:r>
              <a:rPr lang="en-US" sz="6000" dirty="0" smtClean="0">
                <a:solidFill>
                  <a:prstClr val="black"/>
                </a:solidFill>
                <a:latin typeface="NikoshBAN" panose="02000000000000000000" pitchFamily="2" charset="0"/>
                <a:cs typeface="NikoshBAN" panose="02000000000000000000" pitchFamily="2" charset="0"/>
              </a:rPr>
              <a:t> </a:t>
            </a:r>
            <a:r>
              <a:rPr lang="en-US" sz="6000" dirty="0" err="1" smtClean="0">
                <a:solidFill>
                  <a:prstClr val="black"/>
                </a:solidFill>
                <a:latin typeface="NikoshBAN" panose="02000000000000000000" pitchFamily="2" charset="0"/>
                <a:cs typeface="NikoshBAN" panose="02000000000000000000" pitchFamily="2" charset="0"/>
              </a:rPr>
              <a:t>কাছে</a:t>
            </a:r>
            <a:r>
              <a:rPr lang="en-US" sz="6000" dirty="0" smtClean="0">
                <a:solidFill>
                  <a:prstClr val="black"/>
                </a:solidFill>
                <a:latin typeface="NikoshBAN" panose="02000000000000000000" pitchFamily="2" charset="0"/>
                <a:cs typeface="NikoshBAN" panose="02000000000000000000" pitchFamily="2" charset="0"/>
              </a:rPr>
              <a:t> </a:t>
            </a:r>
            <a:r>
              <a:rPr lang="en-US" sz="6000" dirty="0" err="1" smtClean="0">
                <a:solidFill>
                  <a:prstClr val="black"/>
                </a:solidFill>
                <a:latin typeface="NikoshBAN" panose="02000000000000000000" pitchFamily="2" charset="0"/>
                <a:cs typeface="NikoshBAN" panose="02000000000000000000" pitchFamily="2" charset="0"/>
              </a:rPr>
              <a:t>মনের</a:t>
            </a:r>
            <a:r>
              <a:rPr lang="en-US" sz="6000" dirty="0" smtClean="0">
                <a:solidFill>
                  <a:prstClr val="black"/>
                </a:solidFill>
                <a:latin typeface="NikoshBAN" panose="02000000000000000000" pitchFamily="2" charset="0"/>
                <a:cs typeface="NikoshBAN" panose="02000000000000000000" pitchFamily="2" charset="0"/>
              </a:rPr>
              <a:t> </a:t>
            </a:r>
            <a:r>
              <a:rPr lang="en-US" sz="6000" dirty="0" err="1" smtClean="0">
                <a:solidFill>
                  <a:prstClr val="black"/>
                </a:solidFill>
                <a:latin typeface="NikoshBAN" panose="02000000000000000000" pitchFamily="2" charset="0"/>
                <a:cs typeface="NikoshBAN" panose="02000000000000000000" pitchFamily="2" charset="0"/>
              </a:rPr>
              <a:t>কথা</a:t>
            </a:r>
            <a:r>
              <a:rPr lang="en-US" sz="6000" dirty="0" smtClean="0">
                <a:solidFill>
                  <a:prstClr val="black"/>
                </a:solidFill>
                <a:latin typeface="NikoshBAN" panose="02000000000000000000" pitchFamily="2" charset="0"/>
                <a:cs typeface="NikoshBAN" panose="02000000000000000000" pitchFamily="2" charset="0"/>
              </a:rPr>
              <a:t> </a:t>
            </a:r>
            <a:r>
              <a:rPr lang="en-US" sz="6000" dirty="0" err="1" smtClean="0">
                <a:solidFill>
                  <a:prstClr val="black"/>
                </a:solidFill>
                <a:latin typeface="NikoshBAN" panose="02000000000000000000" pitchFamily="2" charset="0"/>
                <a:cs typeface="NikoshBAN" panose="02000000000000000000" pitchFamily="2" charset="0"/>
              </a:rPr>
              <a:t>কয়</a:t>
            </a:r>
            <a:r>
              <a:rPr lang="en-US" sz="6000" dirty="0" smtClean="0">
                <a:solidFill>
                  <a:prstClr val="black"/>
                </a:solidFill>
                <a:latin typeface="NikoshBAN" panose="02000000000000000000" pitchFamily="2" charset="0"/>
                <a:cs typeface="NikoshBAN" panose="02000000000000000000" pitchFamily="2" charset="0"/>
              </a:rPr>
              <a:t> ?</a:t>
            </a:r>
            <a:endParaRPr lang="en-US" sz="6000" dirty="0">
              <a:solidFill>
                <a:prstClr val="black"/>
              </a:solidFill>
              <a:latin typeface="NikoshBAN" panose="02000000000000000000" pitchFamily="2" charset="0"/>
              <a:cs typeface="NikoshBAN" panose="02000000000000000000" pitchFamily="2" charset="0"/>
            </a:endParaRPr>
          </a:p>
        </p:txBody>
      </p:sp>
      <p:sp>
        <p:nvSpPr>
          <p:cNvPr id="4" name="TextBox 3"/>
          <p:cNvSpPr txBox="1"/>
          <p:nvPr/>
        </p:nvSpPr>
        <p:spPr>
          <a:xfrm>
            <a:off x="681508" y="4041280"/>
            <a:ext cx="9799417" cy="1015663"/>
          </a:xfrm>
          <a:prstGeom prst="rect">
            <a:avLst/>
          </a:prstGeom>
          <a:noFill/>
        </p:spPr>
        <p:txBody>
          <a:bodyPr wrap="square" rtlCol="0">
            <a:spAutoFit/>
          </a:bodyPr>
          <a:lstStyle/>
          <a:p>
            <a:pPr marL="857250" indent="-857250">
              <a:buFont typeface="Wingdings" panose="05000000000000000000" pitchFamily="2" charset="2"/>
              <a:buChar char="q"/>
            </a:pPr>
            <a:r>
              <a:rPr lang="en-US" sz="6000" dirty="0" err="1" smtClean="0">
                <a:latin typeface="NikoshBAN" panose="02000000000000000000" pitchFamily="2" charset="0"/>
                <a:cs typeface="NikoshBAN" panose="02000000000000000000" pitchFamily="2" charset="0"/>
              </a:rPr>
              <a:t>কে</a:t>
            </a:r>
            <a:r>
              <a:rPr lang="en-US" sz="6000" dirty="0" smtClean="0">
                <a:latin typeface="NikoshBAN" panose="02000000000000000000" pitchFamily="2" charset="0"/>
                <a:cs typeface="NikoshBAN" panose="02000000000000000000" pitchFamily="2" charset="0"/>
              </a:rPr>
              <a:t> </a:t>
            </a:r>
            <a:r>
              <a:rPr lang="en-US" sz="6000" dirty="0" err="1" smtClean="0">
                <a:latin typeface="NikoshBAN" panose="02000000000000000000" pitchFamily="2" charset="0"/>
                <a:cs typeface="NikoshBAN" panose="02000000000000000000" pitchFamily="2" charset="0"/>
              </a:rPr>
              <a:t>কবিকে</a:t>
            </a:r>
            <a:r>
              <a:rPr lang="en-US" sz="6000" dirty="0" smtClean="0">
                <a:latin typeface="NikoshBAN" panose="02000000000000000000" pitchFamily="2" charset="0"/>
                <a:cs typeface="NikoshBAN" panose="02000000000000000000" pitchFamily="2" charset="0"/>
              </a:rPr>
              <a:t> </a:t>
            </a:r>
            <a:r>
              <a:rPr lang="en-US" sz="6000" dirty="0" err="1" smtClean="0">
                <a:latin typeface="NikoshBAN" panose="02000000000000000000" pitchFamily="2" charset="0"/>
                <a:cs typeface="NikoshBAN" panose="02000000000000000000" pitchFamily="2" charset="0"/>
              </a:rPr>
              <a:t>আয়</a:t>
            </a:r>
            <a:r>
              <a:rPr lang="en-US" sz="6000" dirty="0" smtClean="0">
                <a:latin typeface="NikoshBAN" panose="02000000000000000000" pitchFamily="2" charset="0"/>
                <a:cs typeface="NikoshBAN" panose="02000000000000000000" pitchFamily="2" charset="0"/>
              </a:rPr>
              <a:t> </a:t>
            </a:r>
            <a:r>
              <a:rPr lang="en-US" sz="6000" dirty="0" err="1" smtClean="0">
                <a:latin typeface="NikoshBAN" panose="02000000000000000000" pitchFamily="2" charset="0"/>
                <a:cs typeface="NikoshBAN" panose="02000000000000000000" pitchFamily="2" charset="0"/>
              </a:rPr>
              <a:t>আয়</a:t>
            </a:r>
            <a:r>
              <a:rPr lang="en-US" sz="6000" dirty="0" smtClean="0">
                <a:latin typeface="NikoshBAN" panose="02000000000000000000" pitchFamily="2" charset="0"/>
                <a:cs typeface="NikoshBAN" panose="02000000000000000000" pitchFamily="2" charset="0"/>
              </a:rPr>
              <a:t> </a:t>
            </a:r>
            <a:r>
              <a:rPr lang="en-US" sz="6000" dirty="0" err="1" smtClean="0">
                <a:latin typeface="NikoshBAN" panose="02000000000000000000" pitchFamily="2" charset="0"/>
                <a:cs typeface="NikoshBAN" panose="02000000000000000000" pitchFamily="2" charset="0"/>
              </a:rPr>
              <a:t>বলে</a:t>
            </a:r>
            <a:r>
              <a:rPr lang="en-US" sz="6000" dirty="0" smtClean="0">
                <a:latin typeface="NikoshBAN" panose="02000000000000000000" pitchFamily="2" charset="0"/>
                <a:cs typeface="NikoshBAN" panose="02000000000000000000" pitchFamily="2" charset="0"/>
              </a:rPr>
              <a:t> </a:t>
            </a:r>
            <a:r>
              <a:rPr lang="en-US" sz="6000" dirty="0" err="1" smtClean="0">
                <a:latin typeface="NikoshBAN" panose="02000000000000000000" pitchFamily="2" charset="0"/>
                <a:cs typeface="NikoshBAN" panose="02000000000000000000" pitchFamily="2" charset="0"/>
              </a:rPr>
              <a:t>ডাক</a:t>
            </a:r>
            <a:r>
              <a:rPr lang="en-US" sz="6000" dirty="0" smtClean="0">
                <a:latin typeface="NikoshBAN" panose="02000000000000000000" pitchFamily="2" charset="0"/>
                <a:cs typeface="NikoshBAN" panose="02000000000000000000" pitchFamily="2" charset="0"/>
              </a:rPr>
              <a:t> </a:t>
            </a:r>
            <a:r>
              <a:rPr lang="en-US" sz="6000" dirty="0" err="1" smtClean="0">
                <a:latin typeface="NikoshBAN" panose="02000000000000000000" pitchFamily="2" charset="0"/>
                <a:cs typeface="NikoshBAN" panose="02000000000000000000" pitchFamily="2" charset="0"/>
              </a:rPr>
              <a:t>দিল</a:t>
            </a:r>
            <a:r>
              <a:rPr lang="bn-IN" sz="6000" dirty="0" smtClean="0">
                <a:latin typeface="NikoshBAN" panose="02000000000000000000" pitchFamily="2" charset="0"/>
                <a:cs typeface="NikoshBAN" panose="02000000000000000000" pitchFamily="2" charset="0"/>
              </a:rPr>
              <a:t>?</a:t>
            </a:r>
            <a:r>
              <a:rPr lang="en-US" sz="6000" dirty="0" smtClean="0">
                <a:latin typeface="NikoshBAN" panose="02000000000000000000" pitchFamily="2" charset="0"/>
                <a:cs typeface="NikoshBAN" panose="02000000000000000000" pitchFamily="2" charset="0"/>
              </a:rPr>
              <a:t> </a:t>
            </a:r>
            <a:endParaRPr lang="en-US" sz="6000" dirty="0">
              <a:latin typeface="NikoshBAN" panose="02000000000000000000" pitchFamily="2" charset="0"/>
              <a:cs typeface="NikoshBAN" panose="02000000000000000000" pitchFamily="2" charset="0"/>
            </a:endParaRPr>
          </a:p>
        </p:txBody>
      </p:sp>
      <p:sp>
        <p:nvSpPr>
          <p:cNvPr id="5" name="Rectangle 4"/>
          <p:cNvSpPr/>
          <p:nvPr/>
        </p:nvSpPr>
        <p:spPr>
          <a:xfrm>
            <a:off x="4245583" y="459653"/>
            <a:ext cx="3137856" cy="1569660"/>
          </a:xfrm>
          <a:prstGeom prst="rect">
            <a:avLst/>
          </a:prstGeom>
        </p:spPr>
        <p:txBody>
          <a:bodyPr wrap="square">
            <a:spAutoFit/>
          </a:bodyPr>
          <a:lstStyle/>
          <a:p>
            <a:r>
              <a:rPr lang="bn-BD" sz="9600" dirty="0" smtClean="0">
                <a:solidFill>
                  <a:srgbClr val="002060"/>
                </a:solidFill>
                <a:latin typeface="NikoshBAN" panose="02000000000000000000" pitchFamily="2" charset="0"/>
                <a:cs typeface="NikoshBAN" panose="02000000000000000000" pitchFamily="2" charset="0"/>
              </a:rPr>
              <a:t>ম</a:t>
            </a:r>
            <a:r>
              <a:rPr lang="bn-IN" sz="9600" dirty="0">
                <a:solidFill>
                  <a:srgbClr val="002060"/>
                </a:solidFill>
                <a:latin typeface="NikoshBAN" panose="02000000000000000000" pitchFamily="2" charset="0"/>
                <a:cs typeface="NikoshBAN" panose="02000000000000000000" pitchFamily="2" charset="0"/>
              </a:rPr>
              <a:t>ূ</a:t>
            </a:r>
            <a:r>
              <a:rPr lang="bn-BD" sz="9600" dirty="0" smtClean="0">
                <a:solidFill>
                  <a:srgbClr val="002060"/>
                </a:solidFill>
                <a:latin typeface="NikoshBAN" panose="02000000000000000000" pitchFamily="2" charset="0"/>
                <a:cs typeface="NikoshBAN" panose="02000000000000000000" pitchFamily="2" charset="0"/>
              </a:rPr>
              <a:t>ল্যায়ন </a:t>
            </a:r>
            <a:endParaRPr lang="en-US" sz="9600" dirty="0">
              <a:solidFill>
                <a:srgbClr val="00206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5752877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4"/>
                                        </p:tgtEl>
                                        <p:attrNameLst>
                                          <p:attrName>ppt_y</p:attrName>
                                        </p:attrNameLst>
                                      </p:cBhvr>
                                      <p:tavLst>
                                        <p:tav tm="0">
                                          <p:val>
                                            <p:strVal val="#ppt_y"/>
                                          </p:val>
                                        </p:tav>
                                        <p:tav tm="100000">
                                          <p:val>
                                            <p:strVal val="#ppt_y"/>
                                          </p:val>
                                        </p:tav>
                                      </p:tavLst>
                                    </p:anim>
                                    <p:anim calcmode="lin" valueType="num">
                                      <p:cBhvr>
                                        <p:cTn id="2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900" decel="100000" fill="hold"/>
                                        <p:tgtEl>
                                          <p:spTgt spid="3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8561612" y="2229938"/>
            <a:ext cx="3026560" cy="707886"/>
          </a:xfrm>
          <a:prstGeom prst="rect">
            <a:avLst/>
          </a:prstGeom>
          <a:blipFill>
            <a:blip r:embed="rId6"/>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bn-BD" sz="4000" b="1" dirty="0" smtClean="0">
                <a:solidFill>
                  <a:prstClr val="white"/>
                </a:solidFill>
                <a:latin typeface="NikoshBAN" panose="02000000000000000000" pitchFamily="2" charset="0"/>
                <a:cs typeface="NikoshBAN" panose="02000000000000000000" pitchFamily="2" charset="0"/>
              </a:rPr>
              <a:t>উত্তর সঠিক হয়েছে </a:t>
            </a:r>
            <a:endParaRPr lang="en-US" sz="4000" b="1" dirty="0">
              <a:solidFill>
                <a:prstClr val="white"/>
              </a:solidFill>
              <a:latin typeface="NikoshBAN" panose="02000000000000000000" pitchFamily="2" charset="0"/>
              <a:cs typeface="NikoshBAN" panose="02000000000000000000" pitchFamily="2" charset="0"/>
            </a:endParaRPr>
          </a:p>
        </p:txBody>
      </p:sp>
      <p:sp>
        <p:nvSpPr>
          <p:cNvPr id="12" name="TextBox 11"/>
          <p:cNvSpPr txBox="1"/>
          <p:nvPr/>
        </p:nvSpPr>
        <p:spPr>
          <a:xfrm>
            <a:off x="8654368" y="2215460"/>
            <a:ext cx="2902886" cy="707886"/>
          </a:xfrm>
          <a:prstGeom prst="rect">
            <a:avLst/>
          </a:prstGeom>
          <a:blipFill>
            <a:blip r:embed="rId7"/>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bn-BD" sz="4000" b="1" dirty="0" smtClean="0">
                <a:solidFill>
                  <a:prstClr val="white"/>
                </a:solidFill>
                <a:latin typeface="NikoshBAN" panose="02000000000000000000" pitchFamily="2" charset="0"/>
                <a:cs typeface="NikoshBAN" panose="02000000000000000000" pitchFamily="2" charset="0"/>
              </a:rPr>
              <a:t>আবার চেষ্টা কর </a:t>
            </a:r>
            <a:endParaRPr lang="en-US" sz="4000" b="1" dirty="0">
              <a:solidFill>
                <a:prstClr val="white"/>
              </a:solidFill>
              <a:latin typeface="NikoshBAN" panose="02000000000000000000" pitchFamily="2" charset="0"/>
              <a:cs typeface="NikoshBAN" panose="02000000000000000000" pitchFamily="2" charset="0"/>
            </a:endParaRPr>
          </a:p>
        </p:txBody>
      </p:sp>
      <p:sp>
        <p:nvSpPr>
          <p:cNvPr id="4" name="TextBox 3"/>
          <p:cNvSpPr txBox="1"/>
          <p:nvPr/>
        </p:nvSpPr>
        <p:spPr>
          <a:xfrm>
            <a:off x="693666" y="308905"/>
            <a:ext cx="10894505" cy="1384995"/>
          </a:xfrm>
          <a:prstGeom prst="rect">
            <a:avLst/>
          </a:prstGeom>
          <a:noFill/>
          <a:ln w="57150">
            <a:solidFill>
              <a:schemeClr val="accent2">
                <a:lumMod val="75000"/>
              </a:schemeClr>
            </a:solidFill>
          </a:ln>
        </p:spPr>
        <p:txBody>
          <a:bodyPr wrap="square" rtlCol="0">
            <a:spAutoFit/>
          </a:bodyPr>
          <a:lstStyle/>
          <a:p>
            <a:r>
              <a:rPr lang="en-US" sz="2800" dirty="0" err="1">
                <a:solidFill>
                  <a:srgbClr val="00B050"/>
                </a:solidFill>
                <a:latin typeface="NikoshBAN" panose="02000000000000000000" pitchFamily="2" charset="0"/>
                <a:cs typeface="NikoshBAN" panose="02000000000000000000" pitchFamily="2" charset="0"/>
              </a:rPr>
              <a:t>লালগিরি</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পাহাড়ের</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চূড়ায়</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উঠে</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মনির</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মনে</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হলো</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সৃষ্টির</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এত</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রূপ</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সৌন্দর্য</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জীবনে</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কখনও</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দেখার</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সৌভাগ্য</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হয়নি</a:t>
            </a:r>
            <a:r>
              <a:rPr lang="en-US" sz="2800" dirty="0">
                <a:solidFill>
                  <a:srgbClr val="00B050"/>
                </a:solidFill>
                <a:latin typeface="NikoshBAN" panose="02000000000000000000" pitchFamily="2" charset="0"/>
                <a:cs typeface="NikoshBAN" panose="02000000000000000000" pitchFamily="2" charset="0"/>
              </a:rPr>
              <a:t> । </a:t>
            </a:r>
            <a:r>
              <a:rPr lang="en-US" sz="2800" dirty="0" err="1">
                <a:solidFill>
                  <a:srgbClr val="00B050"/>
                </a:solidFill>
                <a:latin typeface="NikoshBAN" panose="02000000000000000000" pitchFamily="2" charset="0"/>
                <a:cs typeface="NikoshBAN" panose="02000000000000000000" pitchFamily="2" charset="0"/>
              </a:rPr>
              <a:t>মনের</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অজান্তে</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সে</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হারিয়ে</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গেল</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অন্য</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এক</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কাল্পনিক</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জগতে</a:t>
            </a:r>
            <a:r>
              <a:rPr lang="en-US" sz="2800" dirty="0">
                <a:solidFill>
                  <a:srgbClr val="00B050"/>
                </a:solidFill>
                <a:latin typeface="NikoshBAN" panose="02000000000000000000" pitchFamily="2" charset="0"/>
                <a:cs typeface="NikoshBAN" panose="02000000000000000000" pitchFamily="2" charset="0"/>
              </a:rPr>
              <a:t> । </a:t>
            </a:r>
            <a:r>
              <a:rPr lang="en-US" sz="2800" dirty="0" err="1">
                <a:solidFill>
                  <a:srgbClr val="00B050"/>
                </a:solidFill>
                <a:latin typeface="NikoshBAN" panose="02000000000000000000" pitchFamily="2" charset="0"/>
                <a:cs typeface="NikoshBAN" panose="02000000000000000000" pitchFamily="2" charset="0"/>
              </a:rPr>
              <a:t>সৃষ্টির</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রহস্য</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তার</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মনকে</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আবেগ</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আপ্লুত</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করল</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সে</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এর</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মধ্যে</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মিশে</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যেতে</a:t>
            </a:r>
            <a:r>
              <a:rPr lang="en-US" sz="2800" dirty="0">
                <a:solidFill>
                  <a:srgbClr val="00B050"/>
                </a:solidFill>
                <a:latin typeface="NikoshBAN" panose="02000000000000000000" pitchFamily="2" charset="0"/>
                <a:cs typeface="NikoshBAN" panose="02000000000000000000" pitchFamily="2" charset="0"/>
              </a:rPr>
              <a:t> </a:t>
            </a:r>
            <a:r>
              <a:rPr lang="en-US" sz="2800" dirty="0" err="1">
                <a:solidFill>
                  <a:srgbClr val="00B050"/>
                </a:solidFill>
                <a:latin typeface="NikoshBAN" panose="02000000000000000000" pitchFamily="2" charset="0"/>
                <a:cs typeface="NikoshBAN" panose="02000000000000000000" pitchFamily="2" charset="0"/>
              </a:rPr>
              <a:t>চাইল</a:t>
            </a:r>
            <a:r>
              <a:rPr lang="en-US" sz="2800" dirty="0">
                <a:solidFill>
                  <a:srgbClr val="00B050"/>
                </a:solidFill>
                <a:latin typeface="NikoshBAN" panose="02000000000000000000" pitchFamily="2" charset="0"/>
                <a:cs typeface="NikoshBAN" panose="02000000000000000000" pitchFamily="2" charset="0"/>
              </a:rPr>
              <a:t> । </a:t>
            </a:r>
          </a:p>
        </p:txBody>
      </p:sp>
      <p:sp>
        <p:nvSpPr>
          <p:cNvPr id="9" name="Rectangle 8"/>
          <p:cNvSpPr/>
          <p:nvPr/>
        </p:nvSpPr>
        <p:spPr>
          <a:xfrm>
            <a:off x="687637" y="1737669"/>
            <a:ext cx="10838698" cy="584775"/>
          </a:xfrm>
          <a:prstGeom prst="rect">
            <a:avLst/>
          </a:prstGeom>
        </p:spPr>
        <p:txBody>
          <a:bodyPr wrap="square">
            <a:spAutoFit/>
          </a:bodyPr>
          <a:lstStyle/>
          <a:p>
            <a:r>
              <a:rPr lang="bn-IN" sz="3200" b="1" u="sng" dirty="0">
                <a:solidFill>
                  <a:srgbClr val="ED7D31">
                    <a:lumMod val="50000"/>
                  </a:srgbClr>
                </a:solidFill>
                <a:latin typeface="NikoshBAN" panose="02000000000000000000" pitchFamily="2" charset="0"/>
                <a:cs typeface="NikoshBAN" panose="02000000000000000000" pitchFamily="2" charset="0"/>
              </a:rPr>
              <a:t>  উদ্দীপকের আলোকে নিচের প্রশ্ন দুটির উত্তর দাও (অ্যাকশন বাটন ব্যবহার করে )।   </a:t>
            </a:r>
            <a:endParaRPr lang="en-US" sz="3200" b="1" u="sng" dirty="0">
              <a:solidFill>
                <a:srgbClr val="ED7D31">
                  <a:lumMod val="50000"/>
                </a:srgbClr>
              </a:solidFill>
              <a:latin typeface="NikoshBAN" panose="02000000000000000000" pitchFamily="2" charset="0"/>
              <a:cs typeface="NikoshBAN" panose="02000000000000000000" pitchFamily="2" charset="0"/>
            </a:endParaRPr>
          </a:p>
        </p:txBody>
      </p:sp>
      <p:sp>
        <p:nvSpPr>
          <p:cNvPr id="16" name="Rectangle 15"/>
          <p:cNvSpPr/>
          <p:nvPr/>
        </p:nvSpPr>
        <p:spPr>
          <a:xfrm>
            <a:off x="372398" y="4522827"/>
            <a:ext cx="9528571" cy="646331"/>
          </a:xfrm>
          <a:prstGeom prst="rect">
            <a:avLst/>
          </a:prstGeom>
        </p:spPr>
        <p:txBody>
          <a:bodyPr wrap="none">
            <a:spAutoFit/>
          </a:bodyPr>
          <a:lstStyle/>
          <a:p>
            <a:pPr marL="457200" indent="-457200">
              <a:buFont typeface="Wingdings" panose="05000000000000000000" pitchFamily="2" charset="2"/>
              <a:buChar char="v"/>
            </a:pPr>
            <a:r>
              <a:rPr lang="bn-IN"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মনির ভাবনার সাথে কবি আল মাহমুদের ভাবনার মিল কোনটি ?</a:t>
            </a:r>
            <a:endParaRPr lang="en-US"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endParaRPr>
          </a:p>
        </p:txBody>
      </p:sp>
      <p:sp>
        <p:nvSpPr>
          <p:cNvPr id="18" name="Rectangle 17"/>
          <p:cNvSpPr/>
          <p:nvPr/>
        </p:nvSpPr>
        <p:spPr>
          <a:xfrm>
            <a:off x="429886" y="2233246"/>
            <a:ext cx="9213333" cy="646331"/>
          </a:xfrm>
          <a:prstGeom prst="rect">
            <a:avLst/>
          </a:prstGeom>
        </p:spPr>
        <p:txBody>
          <a:bodyPr wrap="square">
            <a:spAutoFit/>
          </a:bodyPr>
          <a:lstStyle/>
          <a:p>
            <a:pPr marL="571500" indent="-571500">
              <a:buFont typeface="Wingdings" panose="05000000000000000000" pitchFamily="2" charset="2"/>
              <a:buChar char="v"/>
            </a:pPr>
            <a:r>
              <a:rPr lang="en-US" sz="3600" dirty="0" err="1">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পাহাড়ের</a:t>
            </a:r>
            <a:r>
              <a:rPr lang="en-US"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চূড়ায়</a:t>
            </a:r>
            <a:r>
              <a:rPr lang="en-US"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উঠার</a:t>
            </a:r>
            <a:r>
              <a:rPr lang="en-US"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পর</a:t>
            </a:r>
            <a:r>
              <a:rPr lang="en-US"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মনি</a:t>
            </a:r>
            <a:r>
              <a:rPr lang="en-US"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a:t>
            </a:r>
            <a:r>
              <a:rPr lang="en-US" sz="3600" dirty="0" err="1">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বিমোহিত</a:t>
            </a:r>
            <a:r>
              <a:rPr lang="en-US"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 হ</a:t>
            </a:r>
            <a:r>
              <a:rPr lang="bn-IN" sz="3600" dirty="0">
                <a:ln w="0"/>
                <a:solidFill>
                  <a:prstClr val="black"/>
                </a:solidFill>
                <a:effectLst>
                  <a:outerShdw blurRad="38100" dist="19050" dir="2700000" algn="tl" rotWithShape="0">
                    <a:prstClr val="black">
                      <a:alpha val="40000"/>
                    </a:prstClr>
                  </a:outerShdw>
                </a:effectLst>
                <a:latin typeface="NikoshBAN" panose="02000000000000000000" pitchFamily="2" charset="0"/>
                <a:cs typeface="NikoshBAN" panose="02000000000000000000" pitchFamily="2" charset="0"/>
              </a:rPr>
              <a:t>য়েছে --  </a:t>
            </a:r>
          </a:p>
        </p:txBody>
      </p:sp>
      <p:sp>
        <p:nvSpPr>
          <p:cNvPr id="23" name="TextBox 22"/>
          <p:cNvSpPr txBox="1"/>
          <p:nvPr/>
        </p:nvSpPr>
        <p:spPr>
          <a:xfrm>
            <a:off x="6599097" y="2972647"/>
            <a:ext cx="3568485" cy="646331"/>
          </a:xfrm>
          <a:prstGeom prst="rec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a:solidFill>
                  <a:prstClr val="black"/>
                </a:solidFill>
                <a:latin typeface="NikoshBAN" panose="02000000000000000000" pitchFamily="2" charset="0"/>
                <a:cs typeface="NikoshBAN" panose="02000000000000000000" pitchFamily="2" charset="0"/>
              </a:rPr>
              <a:t>খ. </a:t>
            </a:r>
            <a:r>
              <a:rPr lang="en-US" sz="3600" b="1" dirty="0" err="1">
                <a:solidFill>
                  <a:prstClr val="black"/>
                </a:solidFill>
                <a:latin typeface="NikoshBAN" panose="02000000000000000000" pitchFamily="2" charset="0"/>
                <a:cs typeface="NikoshBAN" panose="02000000000000000000" pitchFamily="2" charset="0"/>
              </a:rPr>
              <a:t>পাহাড়ি</a:t>
            </a:r>
            <a:r>
              <a:rPr lang="en-US" sz="3600" b="1" dirty="0">
                <a:solidFill>
                  <a:prstClr val="black"/>
                </a:solidFill>
                <a:latin typeface="NikoshBAN" panose="02000000000000000000" pitchFamily="2" charset="0"/>
                <a:cs typeface="NikoshBAN" panose="02000000000000000000" pitchFamily="2" charset="0"/>
              </a:rPr>
              <a:t> </a:t>
            </a:r>
            <a:r>
              <a:rPr lang="en-US" sz="3600" b="1" dirty="0" err="1">
                <a:solidFill>
                  <a:prstClr val="black"/>
                </a:solidFill>
                <a:latin typeface="NikoshBAN" panose="02000000000000000000" pitchFamily="2" charset="0"/>
                <a:cs typeface="NikoshBAN" panose="02000000000000000000" pitchFamily="2" charset="0"/>
              </a:rPr>
              <a:t>দৃশ্য</a:t>
            </a:r>
            <a:r>
              <a:rPr lang="en-US" sz="3600" b="1" dirty="0">
                <a:solidFill>
                  <a:prstClr val="black"/>
                </a:solidFill>
                <a:latin typeface="NikoshBAN" panose="02000000000000000000" pitchFamily="2" charset="0"/>
                <a:cs typeface="NikoshBAN" panose="02000000000000000000" pitchFamily="2" charset="0"/>
              </a:rPr>
              <a:t> </a:t>
            </a:r>
            <a:r>
              <a:rPr lang="en-US" sz="3600" b="1" dirty="0" err="1">
                <a:solidFill>
                  <a:prstClr val="black"/>
                </a:solidFill>
                <a:latin typeface="NikoshBAN" panose="02000000000000000000" pitchFamily="2" charset="0"/>
                <a:cs typeface="NikoshBAN" panose="02000000000000000000" pitchFamily="2" charset="0"/>
              </a:rPr>
              <a:t>দেখে</a:t>
            </a:r>
            <a:r>
              <a:rPr lang="en-US" sz="3600" b="1" dirty="0">
                <a:solidFill>
                  <a:prstClr val="black"/>
                </a:solidFill>
                <a:latin typeface="NikoshBAN" panose="02000000000000000000" pitchFamily="2" charset="0"/>
                <a:cs typeface="NikoshBAN" panose="02000000000000000000" pitchFamily="2" charset="0"/>
              </a:rPr>
              <a:t> </a:t>
            </a:r>
          </a:p>
        </p:txBody>
      </p:sp>
      <p:sp>
        <p:nvSpPr>
          <p:cNvPr id="24" name="TextBox 23"/>
          <p:cNvSpPr txBox="1"/>
          <p:nvPr/>
        </p:nvSpPr>
        <p:spPr>
          <a:xfrm>
            <a:off x="952178" y="3818588"/>
            <a:ext cx="3422059" cy="646331"/>
          </a:xfrm>
          <a:prstGeom prst="rect">
            <a:avLst/>
          </a:prstGeom>
          <a:blipFill>
            <a:blip r:embed="rId8"/>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গ. </a:t>
            </a:r>
            <a:r>
              <a:rPr lang="en-US" sz="3600" b="1" dirty="0" err="1" smtClean="0">
                <a:solidFill>
                  <a:prstClr val="black"/>
                </a:solidFill>
                <a:latin typeface="NikoshBAN" panose="02000000000000000000" pitchFamily="2" charset="0"/>
                <a:cs typeface="NikoshBAN" panose="02000000000000000000" pitchFamily="2" charset="0"/>
              </a:rPr>
              <a:t>পাহাড়ি</a:t>
            </a:r>
            <a:r>
              <a:rPr lang="en-US" sz="3600" b="1" dirty="0" smtClean="0">
                <a:solidFill>
                  <a:prstClr val="black"/>
                </a:solidFill>
                <a:latin typeface="NikoshBAN" panose="02000000000000000000" pitchFamily="2" charset="0"/>
                <a:cs typeface="NikoshBAN" panose="02000000000000000000" pitchFamily="2" charset="0"/>
              </a:rPr>
              <a:t> </a:t>
            </a:r>
            <a:r>
              <a:rPr lang="en-US" sz="3600" b="1" dirty="0" err="1">
                <a:solidFill>
                  <a:prstClr val="black"/>
                </a:solidFill>
                <a:latin typeface="NikoshBAN" panose="02000000000000000000" pitchFamily="2" charset="0"/>
                <a:cs typeface="NikoshBAN" panose="02000000000000000000" pitchFamily="2" charset="0"/>
              </a:rPr>
              <a:t>ঝর্না</a:t>
            </a:r>
            <a:r>
              <a:rPr lang="en-US" sz="3600" b="1" dirty="0">
                <a:solidFill>
                  <a:prstClr val="black"/>
                </a:solidFill>
                <a:latin typeface="NikoshBAN" panose="02000000000000000000" pitchFamily="2" charset="0"/>
                <a:cs typeface="NikoshBAN" panose="02000000000000000000" pitchFamily="2" charset="0"/>
              </a:rPr>
              <a:t> </a:t>
            </a:r>
            <a:r>
              <a:rPr lang="en-US" sz="3600" b="1" dirty="0" err="1">
                <a:solidFill>
                  <a:prstClr val="black"/>
                </a:solidFill>
                <a:latin typeface="NikoshBAN" panose="02000000000000000000" pitchFamily="2" charset="0"/>
                <a:cs typeface="NikoshBAN" panose="02000000000000000000" pitchFamily="2" charset="0"/>
              </a:rPr>
              <a:t>দেখে</a:t>
            </a:r>
            <a:r>
              <a:rPr lang="en-US" sz="3600" b="1" dirty="0">
                <a:solidFill>
                  <a:prstClr val="black"/>
                </a:solidFill>
                <a:latin typeface="NikoshBAN" panose="02000000000000000000" pitchFamily="2" charset="0"/>
                <a:cs typeface="NikoshBAN" panose="02000000000000000000" pitchFamily="2" charset="0"/>
              </a:rPr>
              <a:t> </a:t>
            </a:r>
          </a:p>
        </p:txBody>
      </p:sp>
      <p:sp>
        <p:nvSpPr>
          <p:cNvPr id="10" name="TextBox 9"/>
          <p:cNvSpPr txBox="1"/>
          <p:nvPr/>
        </p:nvSpPr>
        <p:spPr>
          <a:xfrm>
            <a:off x="6599096" y="5925718"/>
            <a:ext cx="4989075" cy="584775"/>
          </a:xfrm>
          <a:prstGeom prst="rect">
            <a:avLst/>
          </a:prstGeom>
          <a:blipFill>
            <a:blip r:embed="rId9"/>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200" b="1" dirty="0" smtClean="0">
                <a:solidFill>
                  <a:prstClr val="black"/>
                </a:solidFill>
                <a:latin typeface="NikoshBAN" panose="02000000000000000000" pitchFamily="2" charset="0"/>
                <a:cs typeface="NikoshBAN" panose="02000000000000000000" pitchFamily="2" charset="0"/>
              </a:rPr>
              <a:t>ঘ.</a:t>
            </a:r>
            <a:r>
              <a:rPr lang="bn-IN" sz="3200" b="1" dirty="0" smtClean="0">
                <a:solidFill>
                  <a:prstClr val="black"/>
                </a:solidFill>
                <a:latin typeface="NikoshBAN" panose="02000000000000000000" pitchFamily="2" charset="0"/>
                <a:cs typeface="NikoshBAN" panose="02000000000000000000" pitchFamily="2" charset="0"/>
              </a:rPr>
              <a:t>প্রকৃতির </a:t>
            </a:r>
            <a:r>
              <a:rPr lang="bn-IN" sz="3200" b="1" dirty="0">
                <a:solidFill>
                  <a:prstClr val="black"/>
                </a:solidFill>
                <a:latin typeface="NikoshBAN" panose="02000000000000000000" pitchFamily="2" charset="0"/>
                <a:cs typeface="NikoshBAN" panose="02000000000000000000" pitchFamily="2" charset="0"/>
              </a:rPr>
              <a:t>সৌন্দর্যের প্রতি মমত্ববোধে </a:t>
            </a:r>
            <a:r>
              <a:rPr lang="bn-BD" sz="3200" b="1" dirty="0" smtClean="0">
                <a:solidFill>
                  <a:prstClr val="black"/>
                </a:solidFill>
                <a:latin typeface="NikoshBAN" panose="02000000000000000000" pitchFamily="2" charset="0"/>
                <a:cs typeface="NikoshBAN" panose="02000000000000000000" pitchFamily="2" charset="0"/>
              </a:rPr>
              <a:t> </a:t>
            </a:r>
            <a:endParaRPr lang="en-US" sz="3200" b="1" dirty="0">
              <a:solidFill>
                <a:prstClr val="black"/>
              </a:solidFill>
              <a:latin typeface="NikoshBAN" panose="02000000000000000000" pitchFamily="2" charset="0"/>
              <a:cs typeface="NikoshBAN" panose="02000000000000000000" pitchFamily="2" charset="0"/>
            </a:endParaRPr>
          </a:p>
        </p:txBody>
      </p:sp>
      <p:sp>
        <p:nvSpPr>
          <p:cNvPr id="41" name="TextBox 40"/>
          <p:cNvSpPr txBox="1"/>
          <p:nvPr/>
        </p:nvSpPr>
        <p:spPr>
          <a:xfrm>
            <a:off x="952178" y="5901012"/>
            <a:ext cx="3589842" cy="646331"/>
          </a:xfrm>
          <a:prstGeom prst="rect">
            <a:avLst/>
          </a:prstGeom>
          <a:blipFill>
            <a:blip r:embed="rId10"/>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গ. </a:t>
            </a:r>
            <a:r>
              <a:rPr lang="bn-IN" sz="3600" b="1" dirty="0" smtClean="0">
                <a:solidFill>
                  <a:prstClr val="black"/>
                </a:solidFill>
                <a:latin typeface="NikoshBAN" panose="02000000000000000000" pitchFamily="2" charset="0"/>
                <a:cs typeface="NikoshBAN" panose="02000000000000000000" pitchFamily="2" charset="0"/>
              </a:rPr>
              <a:t>জীবপ্রকৃতি </a:t>
            </a:r>
            <a:r>
              <a:rPr lang="bn-IN" sz="3600" b="1" dirty="0">
                <a:solidFill>
                  <a:prstClr val="black"/>
                </a:solidFill>
                <a:latin typeface="NikoshBAN" panose="02000000000000000000" pitchFamily="2" charset="0"/>
                <a:cs typeface="NikoshBAN" panose="02000000000000000000" pitchFamily="2" charset="0"/>
              </a:rPr>
              <a:t>বর্ণনায় </a:t>
            </a:r>
            <a:endParaRPr lang="en-US" sz="3600" b="1" dirty="0">
              <a:solidFill>
                <a:prstClr val="black"/>
              </a:solidFill>
              <a:latin typeface="NikoshBAN" panose="02000000000000000000" pitchFamily="2" charset="0"/>
              <a:cs typeface="NikoshBAN" panose="02000000000000000000" pitchFamily="2" charset="0"/>
            </a:endParaRPr>
          </a:p>
        </p:txBody>
      </p:sp>
      <p:sp>
        <p:nvSpPr>
          <p:cNvPr id="2" name="Rectangle 1"/>
          <p:cNvSpPr/>
          <p:nvPr/>
        </p:nvSpPr>
        <p:spPr>
          <a:xfrm>
            <a:off x="6599097" y="5155483"/>
            <a:ext cx="4568575" cy="584775"/>
          </a:xfrm>
          <a:prstGeom prst="rect">
            <a:avLst/>
          </a:prstGeom>
          <a:blipFill>
            <a:blip r:embed="rId11"/>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bn-BD" sz="3200" b="1" dirty="0" smtClean="0">
                <a:solidFill>
                  <a:prstClr val="black"/>
                </a:solidFill>
                <a:latin typeface="NikoshBAN" panose="02000000000000000000" pitchFamily="2" charset="0"/>
                <a:cs typeface="NikoshBAN" panose="02000000000000000000" pitchFamily="2" charset="0"/>
              </a:rPr>
              <a:t>খ. </a:t>
            </a:r>
            <a:r>
              <a:rPr lang="bn-IN" sz="3200" b="1" dirty="0" smtClean="0">
                <a:solidFill>
                  <a:prstClr val="black"/>
                </a:solidFill>
                <a:latin typeface="NikoshBAN" panose="02000000000000000000" pitchFamily="2" charset="0"/>
                <a:cs typeface="NikoshBAN" panose="02000000000000000000" pitchFamily="2" charset="0"/>
              </a:rPr>
              <a:t>প্রকৃতির </a:t>
            </a:r>
            <a:r>
              <a:rPr lang="bn-IN" sz="3200" b="1" dirty="0">
                <a:solidFill>
                  <a:prstClr val="black"/>
                </a:solidFill>
                <a:latin typeface="NikoshBAN" panose="02000000000000000000" pitchFamily="2" charset="0"/>
                <a:cs typeface="NikoshBAN" panose="02000000000000000000" pitchFamily="2" charset="0"/>
              </a:rPr>
              <a:t>বিচিত্র রূপ উপভোগে </a:t>
            </a:r>
            <a:endParaRPr lang="en-US" sz="3200" b="1" dirty="0">
              <a:solidFill>
                <a:prstClr val="black"/>
              </a:solidFill>
              <a:latin typeface="NikoshBAN" panose="02000000000000000000" pitchFamily="2" charset="0"/>
              <a:cs typeface="NikoshBAN" panose="02000000000000000000" pitchFamily="2" charset="0"/>
            </a:endParaRPr>
          </a:p>
        </p:txBody>
      </p:sp>
      <p:sp>
        <p:nvSpPr>
          <p:cNvPr id="36" name="TextBox 35"/>
          <p:cNvSpPr txBox="1"/>
          <p:nvPr/>
        </p:nvSpPr>
        <p:spPr>
          <a:xfrm>
            <a:off x="952178" y="2958580"/>
            <a:ext cx="4579192" cy="646331"/>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a:solidFill>
                  <a:prstClr val="black"/>
                </a:solidFill>
                <a:latin typeface="NikoshBAN" panose="02000000000000000000" pitchFamily="2" charset="0"/>
                <a:cs typeface="NikoshBAN" panose="02000000000000000000" pitchFamily="2" charset="0"/>
              </a:rPr>
              <a:t>ক. </a:t>
            </a:r>
            <a:r>
              <a:rPr lang="en-US" sz="3600" b="1" dirty="0" err="1">
                <a:solidFill>
                  <a:prstClr val="black"/>
                </a:solidFill>
                <a:latin typeface="NikoshBAN" panose="02000000000000000000" pitchFamily="2" charset="0"/>
                <a:cs typeface="NikoshBAN" panose="02000000000000000000" pitchFamily="2" charset="0"/>
              </a:rPr>
              <a:t>প্রকৃতির</a:t>
            </a:r>
            <a:r>
              <a:rPr lang="en-US" sz="3600" b="1" dirty="0">
                <a:solidFill>
                  <a:prstClr val="black"/>
                </a:solidFill>
                <a:latin typeface="NikoshBAN" panose="02000000000000000000" pitchFamily="2" charset="0"/>
                <a:cs typeface="NikoshBAN" panose="02000000000000000000" pitchFamily="2" charset="0"/>
              </a:rPr>
              <a:t> </a:t>
            </a:r>
            <a:r>
              <a:rPr lang="en-US" sz="3600" b="1" dirty="0" err="1">
                <a:solidFill>
                  <a:prstClr val="black"/>
                </a:solidFill>
                <a:latin typeface="NikoshBAN" panose="02000000000000000000" pitchFamily="2" charset="0"/>
                <a:cs typeface="NikoshBAN" panose="02000000000000000000" pitchFamily="2" charset="0"/>
              </a:rPr>
              <a:t>অপরূপ</a:t>
            </a:r>
            <a:r>
              <a:rPr lang="en-US" sz="3600" b="1" dirty="0">
                <a:solidFill>
                  <a:prstClr val="black"/>
                </a:solidFill>
                <a:latin typeface="NikoshBAN" panose="02000000000000000000" pitchFamily="2" charset="0"/>
                <a:cs typeface="NikoshBAN" panose="02000000000000000000" pitchFamily="2" charset="0"/>
              </a:rPr>
              <a:t> </a:t>
            </a:r>
            <a:r>
              <a:rPr lang="en-US" sz="3600" b="1" dirty="0" err="1" smtClean="0">
                <a:solidFill>
                  <a:prstClr val="black"/>
                </a:solidFill>
                <a:latin typeface="NikoshBAN" panose="02000000000000000000" pitchFamily="2" charset="0"/>
                <a:cs typeface="NikoshBAN" panose="02000000000000000000" pitchFamily="2" charset="0"/>
              </a:rPr>
              <a:t>রূপ</a:t>
            </a:r>
            <a:r>
              <a:rPr lang="bn-BD" sz="3600" b="1" dirty="0" smtClean="0">
                <a:solidFill>
                  <a:prstClr val="black"/>
                </a:solidFill>
                <a:latin typeface="NikoshBAN" panose="02000000000000000000" pitchFamily="2" charset="0"/>
                <a:cs typeface="NikoshBAN" panose="02000000000000000000" pitchFamily="2" charset="0"/>
              </a:rPr>
              <a:t> </a:t>
            </a:r>
            <a:r>
              <a:rPr lang="en-US" sz="3600" b="1" dirty="0" err="1" smtClean="0">
                <a:solidFill>
                  <a:prstClr val="black"/>
                </a:solidFill>
                <a:latin typeface="NikoshBAN" panose="02000000000000000000" pitchFamily="2" charset="0"/>
                <a:cs typeface="NikoshBAN" panose="02000000000000000000" pitchFamily="2" charset="0"/>
              </a:rPr>
              <a:t>দেখে</a:t>
            </a:r>
            <a:r>
              <a:rPr lang="en-US" sz="3600" b="1" dirty="0" smtClean="0">
                <a:solidFill>
                  <a:prstClr val="black"/>
                </a:solidFill>
                <a:latin typeface="NikoshBAN" panose="02000000000000000000" pitchFamily="2" charset="0"/>
                <a:cs typeface="NikoshBAN" panose="02000000000000000000" pitchFamily="2" charset="0"/>
              </a:rPr>
              <a:t> </a:t>
            </a:r>
            <a:endParaRPr lang="en-US" sz="3600" b="1" dirty="0">
              <a:solidFill>
                <a:prstClr val="black"/>
              </a:solidFill>
              <a:latin typeface="NikoshBAN" panose="02000000000000000000" pitchFamily="2" charset="0"/>
              <a:cs typeface="NikoshBAN" panose="02000000000000000000" pitchFamily="2" charset="0"/>
            </a:endParaRPr>
          </a:p>
        </p:txBody>
      </p:sp>
      <p:sp>
        <p:nvSpPr>
          <p:cNvPr id="42" name="TextBox 41"/>
          <p:cNvSpPr txBox="1"/>
          <p:nvPr/>
        </p:nvSpPr>
        <p:spPr>
          <a:xfrm>
            <a:off x="6639584" y="3818589"/>
            <a:ext cx="3958461" cy="646331"/>
          </a:xfrm>
          <a:prstGeom prst="rect">
            <a:avLst/>
          </a:prstGeom>
          <a:blipFill>
            <a:blip r:embed="rId12"/>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smtClean="0">
                <a:solidFill>
                  <a:prstClr val="black"/>
                </a:solidFill>
                <a:latin typeface="NikoshBAN" panose="02000000000000000000" pitchFamily="2" charset="0"/>
                <a:cs typeface="NikoshBAN" panose="02000000000000000000" pitchFamily="2" charset="0"/>
              </a:rPr>
              <a:t>ঘ. </a:t>
            </a:r>
            <a:r>
              <a:rPr lang="en-US" sz="3600" b="1" dirty="0" err="1" smtClean="0">
                <a:solidFill>
                  <a:prstClr val="black"/>
                </a:solidFill>
                <a:latin typeface="NikoshBAN" panose="02000000000000000000" pitchFamily="2" charset="0"/>
                <a:cs typeface="NikoshBAN" panose="02000000000000000000" pitchFamily="2" charset="0"/>
              </a:rPr>
              <a:t>পাহাড়ের</a:t>
            </a:r>
            <a:r>
              <a:rPr lang="en-US" sz="3600" b="1" dirty="0" smtClean="0">
                <a:solidFill>
                  <a:prstClr val="black"/>
                </a:solidFill>
                <a:latin typeface="NikoshBAN" panose="02000000000000000000" pitchFamily="2" charset="0"/>
                <a:cs typeface="NikoshBAN" panose="02000000000000000000" pitchFamily="2" charset="0"/>
              </a:rPr>
              <a:t> </a:t>
            </a:r>
            <a:r>
              <a:rPr lang="en-US" sz="3600" b="1" dirty="0" err="1">
                <a:solidFill>
                  <a:prstClr val="black"/>
                </a:solidFill>
                <a:latin typeface="NikoshBAN" panose="02000000000000000000" pitchFamily="2" charset="0"/>
                <a:cs typeface="NikoshBAN" panose="02000000000000000000" pitchFamily="2" charset="0"/>
              </a:rPr>
              <a:t>উচ্চতা</a:t>
            </a:r>
            <a:r>
              <a:rPr lang="en-US" sz="3600" b="1" dirty="0">
                <a:solidFill>
                  <a:prstClr val="black"/>
                </a:solidFill>
                <a:latin typeface="NikoshBAN" panose="02000000000000000000" pitchFamily="2" charset="0"/>
                <a:cs typeface="NikoshBAN" panose="02000000000000000000" pitchFamily="2" charset="0"/>
              </a:rPr>
              <a:t> </a:t>
            </a:r>
            <a:r>
              <a:rPr lang="en-US" sz="3600" b="1" dirty="0" err="1">
                <a:solidFill>
                  <a:prstClr val="black"/>
                </a:solidFill>
                <a:latin typeface="NikoshBAN" panose="02000000000000000000" pitchFamily="2" charset="0"/>
                <a:cs typeface="NikoshBAN" panose="02000000000000000000" pitchFamily="2" charset="0"/>
              </a:rPr>
              <a:t>দেখে</a:t>
            </a:r>
            <a:r>
              <a:rPr lang="en-US" sz="3600" b="1" dirty="0">
                <a:solidFill>
                  <a:prstClr val="black"/>
                </a:solidFill>
                <a:latin typeface="NikoshBAN" panose="02000000000000000000" pitchFamily="2" charset="0"/>
                <a:cs typeface="NikoshBAN" panose="02000000000000000000" pitchFamily="2" charset="0"/>
              </a:rPr>
              <a:t> </a:t>
            </a:r>
          </a:p>
        </p:txBody>
      </p:sp>
      <p:sp>
        <p:nvSpPr>
          <p:cNvPr id="43" name="TextBox 42"/>
          <p:cNvSpPr txBox="1"/>
          <p:nvPr/>
        </p:nvSpPr>
        <p:spPr>
          <a:xfrm>
            <a:off x="952178" y="5124704"/>
            <a:ext cx="3589842" cy="646331"/>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bn-BD" sz="3600" b="1" dirty="0">
                <a:solidFill>
                  <a:prstClr val="black"/>
                </a:solidFill>
                <a:latin typeface="NikoshBAN" panose="02000000000000000000" pitchFamily="2" charset="0"/>
                <a:cs typeface="NikoshBAN" panose="02000000000000000000" pitchFamily="2" charset="0"/>
              </a:rPr>
              <a:t>ক. </a:t>
            </a:r>
            <a:r>
              <a:rPr lang="bn-IN" sz="3600" b="1" dirty="0">
                <a:solidFill>
                  <a:prstClr val="black"/>
                </a:solidFill>
                <a:latin typeface="NikoshBAN" panose="02000000000000000000" pitchFamily="2" charset="0"/>
                <a:cs typeface="NikoshBAN" panose="02000000000000000000" pitchFamily="2" charset="0"/>
              </a:rPr>
              <a:t>জড়প্রকৃতি বর্ণনায় </a:t>
            </a:r>
            <a:endParaRPr lang="en-US" sz="3600" b="1" dirty="0">
              <a:solidFill>
                <a:prstClr val="black"/>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834562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circle(in)">
                                      <p:cBhvr>
                                        <p:cTn id="25" dur="2000"/>
                                        <p:tgtEl>
                                          <p:spTgt spid="4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circle(in)">
                                      <p:cBhvr>
                                        <p:cTn id="31" dur="2000"/>
                                        <p:tgtEl>
                                          <p:spTgt spid="3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ircle(in)">
                                      <p:cBhvr>
                                        <p:cTn id="34" dur="2000"/>
                                        <p:tgtEl>
                                          <p:spTgt spid="4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circle(in)">
                                      <p:cBhvr>
                                        <p:cTn id="37" dur="2000"/>
                                        <p:tgtEl>
                                          <p:spTgt spid="43"/>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30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3" name="abar c.wav"/>
                                        </p:tgtEl>
                                      </p:cMediaNode>
                                    </p:audio>
                                  </p:subTnLst>
                                </p:cTn>
                              </p:par>
                            </p:childTnLst>
                          </p:cTn>
                        </p:par>
                      </p:childTnLst>
                    </p:cTn>
                  </p:par>
                </p:childTnLst>
              </p:cTn>
              <p:nextCondLst>
                <p:cond evt="onClick" delay="0">
                  <p:tgtEl>
                    <p:spTgt spid="24"/>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6" presetClass="entr" presetSubtype="16" fill="hold" grpId="1"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ircle(in)">
                                      <p:cBhvr>
                                        <p:cTn id="52" dur="30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3" name="abar c.wav"/>
                                        </p:tgtEl>
                                      </p:cMediaNode>
                                    </p:audio>
                                  </p:sub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2"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30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abar c.wav"/>
                                        </p:tgtEl>
                                      </p:cMediaNode>
                                    </p:audio>
                                  </p:sub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3"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3000"/>
                                        <p:tgtEl>
                                          <p:spTgt spid="12"/>
                                        </p:tgtEl>
                                      </p:cBhvr>
                                    </p:animEffect>
                                  </p:childTnLst>
                                  <p:subTnLst>
                                    <p:audio>
                                      <p:cMediaNode>
                                        <p:cTn display="0" masterRel="sameClick">
                                          <p:stCondLst>
                                            <p:cond evt="begin" delay="0">
                                              <p:tn val="62"/>
                                            </p:cond>
                                          </p:stCondLst>
                                          <p:endCondLst>
                                            <p:cond evt="onStopAudio" delay="0">
                                              <p:tgtEl>
                                                <p:sldTgt/>
                                              </p:tgtEl>
                                            </p:cond>
                                          </p:endCondLst>
                                        </p:cTn>
                                        <p:tgtEl>
                                          <p:sndTgt r:embed="rId3" name="abar c.wav"/>
                                        </p:tgtEl>
                                      </p:cMediaNode>
                                    </p:audio>
                                  </p:subTnLst>
                                </p:cTn>
                              </p:par>
                            </p:childTnLst>
                          </p:cTn>
                        </p:par>
                      </p:childTnLst>
                    </p:cTn>
                  </p:par>
                </p:childTnLst>
              </p:cTn>
              <p:nextCondLst>
                <p:cond evt="onClick" delay="0">
                  <p:tgtEl>
                    <p:spTgt spid="2"/>
                  </p:tgtEl>
                </p:cond>
              </p:nextCondLst>
            </p:seq>
            <p:seq concurrent="1" nextAc="seek">
              <p:cTn id="65" restart="whenNotActive" fill="hold" evtFilter="cancelBubble" nodeType="interactiveSeq">
                <p:stCondLst>
                  <p:cond evt="onClick" delay="0">
                    <p:tgtEl>
                      <p:spTgt spid="36"/>
                    </p:tgtEl>
                  </p:cond>
                </p:stCondLst>
                <p:endSync evt="end" delay="0">
                  <p:rtn val="all"/>
                </p:endSync>
                <p:childTnLst>
                  <p:par>
                    <p:cTn id="66" fill="hold">
                      <p:stCondLst>
                        <p:cond delay="0"/>
                      </p:stCondLst>
                      <p:childTnLst>
                        <p:par>
                          <p:cTn id="67" fill="hold">
                            <p:stCondLst>
                              <p:cond delay="0"/>
                            </p:stCondLst>
                            <p:childTnLst>
                              <p:par>
                                <p:cTn id="68" presetID="6" presetClass="entr" presetSubtype="16" fill="hold" grpId="0" nodeType="clickEffect">
                                  <p:stCondLst>
                                    <p:cond delay="400"/>
                                  </p:stCondLst>
                                  <p:childTnLst>
                                    <p:set>
                                      <p:cBhvr>
                                        <p:cTn id="69" dur="1" fill="hold">
                                          <p:stCondLst>
                                            <p:cond delay="0"/>
                                          </p:stCondLst>
                                        </p:cTn>
                                        <p:tgtEl>
                                          <p:spTgt spid="51"/>
                                        </p:tgtEl>
                                        <p:attrNameLst>
                                          <p:attrName>style.visibility</p:attrName>
                                        </p:attrNameLst>
                                      </p:cBhvr>
                                      <p:to>
                                        <p:strVal val="visible"/>
                                      </p:to>
                                    </p:set>
                                    <p:animEffect transition="in" filter="circle(in)">
                                      <p:cBhvr>
                                        <p:cTn id="70" dur="5000"/>
                                        <p:tgtEl>
                                          <p:spTgt spid="51"/>
                                        </p:tgtEl>
                                      </p:cBhvr>
                                    </p:animEffect>
                                  </p:childTnLst>
                                  <p:subTnLst>
                                    <p:audio>
                                      <p:cMediaNode>
                                        <p:cTn display="0" masterRel="sameClick">
                                          <p:stCondLst>
                                            <p:cond evt="begin" delay="0">
                                              <p:tn val="68"/>
                                            </p:cond>
                                          </p:stCondLst>
                                          <p:endCondLst>
                                            <p:cond evt="onStopAudio" delay="0">
                                              <p:tgtEl>
                                                <p:sldTgt/>
                                              </p:tgtEl>
                                            </p:cond>
                                          </p:endCondLst>
                                        </p:cTn>
                                        <p:tgtEl>
                                          <p:sndTgt r:embed="rId4" name="uttor sothik hoyece.wav"/>
                                        </p:tgtEl>
                                      </p:cMediaNode>
                                    </p:audio>
                                    <p:set>
                                      <p:cBhvr override="childStyle">
                                        <p:cTn dur="1" fill="hold" display="0" masterRel="sameClick" afterEffect="1">
                                          <p:stCondLst>
                                            <p:cond evt="end" delay="0">
                                              <p:tn val="68"/>
                                            </p:cond>
                                          </p:stCondLst>
                                        </p:cTn>
                                        <p:tgtEl>
                                          <p:spTgt spid="51"/>
                                        </p:tgtEl>
                                        <p:attrNameLst>
                                          <p:attrName>style.visibility</p:attrName>
                                        </p:attrNameLst>
                                      </p:cBhvr>
                                      <p:to>
                                        <p:strVal val="hidden"/>
                                      </p:to>
                                    </p:set>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6" presetClass="entr" presetSubtype="16" fill="hold" grpId="1" nodeType="click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circle(in)">
                                      <p:cBhvr>
                                        <p:cTn id="76" dur="5000"/>
                                        <p:tgtEl>
                                          <p:spTgt spid="51"/>
                                        </p:tgtEl>
                                      </p:cBhvr>
                                    </p:animEffect>
                                  </p:childTnLst>
                                  <p:subTnLst>
                                    <p:audio>
                                      <p:cMediaNode>
                                        <p:cTn display="0" masterRel="sameClick">
                                          <p:stCondLst>
                                            <p:cond evt="begin" delay="0">
                                              <p:tn val="74"/>
                                            </p:cond>
                                          </p:stCondLst>
                                          <p:endCondLst>
                                            <p:cond evt="onStopAudio" delay="0">
                                              <p:tgtEl>
                                                <p:sldTgt/>
                                              </p:tgtEl>
                                            </p:cond>
                                          </p:endCondLst>
                                        </p:cTn>
                                        <p:tgtEl>
                                          <p:sndTgt r:embed="rId4" name="uttor sothik hoyece.wav"/>
                                        </p:tgtEl>
                                      </p:cMediaNode>
                                    </p:audio>
                                    <p:set>
                                      <p:cBhvr override="childStyle">
                                        <p:cTn dur="1" fill="hold" display="0" masterRel="sameClick" afterEffect="1">
                                          <p:stCondLst>
                                            <p:cond evt="end" delay="0">
                                              <p:tn val="74"/>
                                            </p:cond>
                                          </p:stCondLst>
                                        </p:cTn>
                                        <p:tgtEl>
                                          <p:spTgt spid="51"/>
                                        </p:tgtEl>
                                        <p:attrNameLst>
                                          <p:attrName>style.visibility</p:attrName>
                                        </p:attrNameLst>
                                      </p:cBhvr>
                                      <p:to>
                                        <p:strVal val="hidden"/>
                                      </p:to>
                                    </p:set>
                                  </p:sub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41"/>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4"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0"/>
                                        <p:tgtEl>
                                          <p:spTgt spid="12"/>
                                        </p:tgtEl>
                                      </p:cBhvr>
                                    </p:animEffect>
                                  </p:childTnLst>
                                  <p:subTnLst>
                                    <p:audio>
                                      <p:cMediaNode>
                                        <p:cTn display="0" masterRel="sameClick">
                                          <p:stCondLst>
                                            <p:cond evt="begin" delay="0">
                                              <p:tn val="80"/>
                                            </p:cond>
                                          </p:stCondLst>
                                          <p:endCondLst>
                                            <p:cond evt="onStopAudio" delay="0">
                                              <p:tgtEl>
                                                <p:sldTgt/>
                                              </p:tgtEl>
                                            </p:cond>
                                          </p:endCondLst>
                                        </p:cTn>
                                        <p:tgtEl>
                                          <p:sndTgt r:embed="rId5" name="abar cesta koro.wav"/>
                                        </p:tgtEl>
                                      </p:cMediaNode>
                                    </p:audio>
                                  </p:subTnLst>
                                </p:cTn>
                              </p:par>
                            </p:childTnLst>
                          </p:cTn>
                        </p:par>
                      </p:childTnLst>
                    </p:cTn>
                  </p:par>
                </p:childTnLst>
              </p:cTn>
              <p:nextCondLst>
                <p:cond evt="onClick" delay="0">
                  <p:tgtEl>
                    <p:spTgt spid="41"/>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grpId="5"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0"/>
                                        <p:tgtEl>
                                          <p:spTgt spid="12"/>
                                        </p:tgtEl>
                                      </p:cBhvr>
                                    </p:animEffect>
                                  </p:childTnLst>
                                  <p:subTnLst>
                                    <p:audio>
                                      <p:cMediaNode>
                                        <p:cTn display="0" masterRel="sameClick">
                                          <p:stCondLst>
                                            <p:cond evt="begin" delay="0">
                                              <p:tn val="86"/>
                                            </p:cond>
                                          </p:stCondLst>
                                          <p:endCondLst>
                                            <p:cond evt="onStopAudio" delay="0">
                                              <p:tgtEl>
                                                <p:sldTgt/>
                                              </p:tgtEl>
                                            </p:cond>
                                          </p:endCondLst>
                                        </p:cTn>
                                        <p:tgtEl>
                                          <p:sndTgt r:embed="rId5" name="abar cesta koro.wav"/>
                                        </p:tgtEl>
                                      </p:cMediaNode>
                                    </p:audio>
                                  </p:subTnLst>
                                </p:cTn>
                              </p:par>
                            </p:childTnLst>
                          </p:cTn>
                        </p:par>
                      </p:childTnLst>
                    </p:cTn>
                  </p:par>
                </p:childTnLst>
              </p:cTn>
              <p:nextCondLst>
                <p:cond evt="onClick" delay="0">
                  <p:tgtEl>
                    <p:spTgt spid="23"/>
                  </p:tgtEl>
                </p:cond>
              </p:nextCondLst>
            </p:seq>
          </p:childTnLst>
        </p:cTn>
      </p:par>
    </p:tnLst>
    <p:bldLst>
      <p:bldP spid="51" grpId="0" animBg="1"/>
      <p:bldP spid="51" grpId="1" animBg="1"/>
      <p:bldP spid="12" grpId="0" animBg="1"/>
      <p:bldP spid="12" grpId="1" animBg="1"/>
      <p:bldP spid="12" grpId="2" animBg="1"/>
      <p:bldP spid="12" grpId="3" animBg="1"/>
      <p:bldP spid="12" grpId="4" animBg="1"/>
      <p:bldP spid="12" grpId="5" animBg="1"/>
      <p:bldP spid="4" grpId="0" animBg="1"/>
      <p:bldP spid="9" grpId="0"/>
      <p:bldP spid="16" grpId="0"/>
      <p:bldP spid="18" grpId="0"/>
      <p:bldP spid="23" grpId="0" animBg="1"/>
      <p:bldP spid="24" grpId="0" animBg="1"/>
      <p:bldP spid="10" grpId="0" animBg="1"/>
      <p:bldP spid="41" grpId="0" animBg="1"/>
      <p:bldP spid="2" grpId="0" animBg="1"/>
      <p:bldP spid="36"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508758" y="366437"/>
            <a:ext cx="6567003" cy="2215991"/>
          </a:xfrm>
          <a:prstGeom prst="rect">
            <a:avLst/>
          </a:prstGeom>
          <a:noFill/>
        </p:spPr>
        <p:txBody>
          <a:bodyPr wrap="square" rtlCol="0">
            <a:spAutoFit/>
          </a:bodyPr>
          <a:lstStyle/>
          <a:p>
            <a:r>
              <a:rPr lang="bn-BD" sz="138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বাড়ির</a:t>
            </a:r>
            <a:r>
              <a:rPr lang="bn-IN" sz="13800" b="1"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 কাজ</a:t>
            </a:r>
            <a:endParaRPr lang="en-US" sz="13800" b="1" u="sng" dirty="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endParaRPr>
          </a:p>
        </p:txBody>
      </p:sp>
      <p:sp>
        <p:nvSpPr>
          <p:cNvPr id="2" name="TextBox 1"/>
          <p:cNvSpPr txBox="1"/>
          <p:nvPr/>
        </p:nvSpPr>
        <p:spPr>
          <a:xfrm>
            <a:off x="1684273" y="3254568"/>
            <a:ext cx="8660730" cy="2554545"/>
          </a:xfrm>
          <a:prstGeom prst="rect">
            <a:avLst/>
          </a:prstGeom>
          <a:noFill/>
        </p:spPr>
        <p:txBody>
          <a:bodyPr wrap="square" rtlCol="0">
            <a:spAutoFit/>
          </a:bodyPr>
          <a:lstStyle/>
          <a:p>
            <a:r>
              <a:rPr lang="bn-IN" sz="8000" dirty="0" smtClean="0">
                <a:latin typeface="NikoshBAN" panose="02000000000000000000" pitchFamily="2" charset="0"/>
                <a:cs typeface="NikoshBAN" panose="02000000000000000000" pitchFamily="2" charset="0"/>
              </a:rPr>
              <a:t>কবিতাটির বিভিন্ন অংশ অবলম্বনে এক</a:t>
            </a:r>
            <a:r>
              <a:rPr lang="bn-BD" sz="8000" dirty="0" smtClean="0">
                <a:latin typeface="NikoshBAN" panose="02000000000000000000" pitchFamily="2" charset="0"/>
                <a:cs typeface="NikoshBAN" panose="02000000000000000000" pitchFamily="2" charset="0"/>
              </a:rPr>
              <a:t>টি</a:t>
            </a:r>
            <a:r>
              <a:rPr lang="bn-IN" sz="8000" dirty="0" smtClean="0">
                <a:latin typeface="NikoshBAN" panose="02000000000000000000" pitchFamily="2" charset="0"/>
                <a:cs typeface="NikoshBAN" panose="02000000000000000000" pitchFamily="2" charset="0"/>
              </a:rPr>
              <a:t> ছবি  আঁক। </a:t>
            </a:r>
            <a:endParaRPr lang="en-US" sz="80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30469150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0598B-7D3B-47A3-8C38-37AD213A06E2}" type="datetime1">
              <a:rPr lang="en-US" smtClean="0"/>
              <a:t>8/7/2016</a:t>
            </a:fld>
            <a:endParaRPr lang="en-US" dirty="0"/>
          </a:p>
        </p:txBody>
      </p:sp>
      <p:sp>
        <p:nvSpPr>
          <p:cNvPr id="3" name="Footer Placeholder 2"/>
          <p:cNvSpPr>
            <a:spLocks noGrp="1"/>
          </p:cNvSpPr>
          <p:nvPr>
            <p:ph type="ftr" sz="quarter" idx="11"/>
          </p:nvPr>
        </p:nvSpPr>
        <p:spPr/>
        <p:txBody>
          <a:bodyPr/>
          <a:lstStyle/>
          <a:p>
            <a:r>
              <a:rPr lang="en-US" dirty="0" smtClean="0"/>
              <a:t>MIJANUR-GAIBANDHA </a:t>
            </a:r>
            <a:endParaRPr lang="en-US" dirty="0"/>
          </a:p>
        </p:txBody>
      </p:sp>
      <p:sp>
        <p:nvSpPr>
          <p:cNvPr id="4" name="Slide Number Placeholder 3"/>
          <p:cNvSpPr>
            <a:spLocks noGrp="1"/>
          </p:cNvSpPr>
          <p:nvPr>
            <p:ph type="sldNum" sz="quarter" idx="12"/>
          </p:nvPr>
        </p:nvSpPr>
        <p:spPr/>
        <p:txBody>
          <a:bodyPr/>
          <a:lstStyle/>
          <a:p>
            <a:fld id="{07EA7AC2-10A6-4A96-812B-A297C9C45F0E}" type="slidenum">
              <a:rPr lang="en-US" smtClean="0"/>
              <a:t>3</a:t>
            </a:fld>
            <a:endParaRPr lang="en-US"/>
          </a:p>
        </p:txBody>
      </p:sp>
      <p:grpSp>
        <p:nvGrpSpPr>
          <p:cNvPr id="15" name="Group 14"/>
          <p:cNvGrpSpPr/>
          <p:nvPr/>
        </p:nvGrpSpPr>
        <p:grpSpPr>
          <a:xfrm>
            <a:off x="284813" y="535568"/>
            <a:ext cx="7797632" cy="5771340"/>
            <a:chOff x="463733" y="535568"/>
            <a:chExt cx="7415875" cy="5771340"/>
          </a:xfrm>
        </p:grpSpPr>
        <p:sp>
          <p:nvSpPr>
            <p:cNvPr id="8" name="Rectangle 7"/>
            <p:cNvSpPr/>
            <p:nvPr/>
          </p:nvSpPr>
          <p:spPr>
            <a:xfrm>
              <a:off x="463733" y="3567697"/>
              <a:ext cx="5379933" cy="2739211"/>
            </a:xfrm>
            <a:prstGeom prst="rect">
              <a:avLst/>
            </a:prstGeom>
          </p:spPr>
          <p:txBody>
            <a:bodyPr wrap="square">
              <a:spAutoFit/>
            </a:bodyPr>
            <a:lstStyle/>
            <a:p>
              <a:pPr lvl="0"/>
              <a:r>
                <a:rPr lang="bn-IN" sz="44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 মিজানুর রহমান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সহকার</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শিক্ষক</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 ) </a:t>
              </a:r>
              <a:endParaRPr lang="en-US"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গাইবান্ধা সরকারি উচ্চ বালক বিদ্যালয়।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মুঠোফোন- </a:t>
              </a:r>
              <a:r>
                <a:rPr lang="en-US"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01717016140</a:t>
              </a:r>
              <a:r>
                <a:rPr lang="bn-BD" sz="32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en-US"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hlinkClick r:id="rId2"/>
                </a:rPr>
                <a:t>asrumijan@gmail.com</a:t>
              </a:r>
              <a:r>
                <a:rPr lang="en-US" sz="32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565" y="1250038"/>
              <a:ext cx="2504177" cy="238578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Down Ribbon 5"/>
            <p:cNvSpPr/>
            <p:nvPr/>
          </p:nvSpPr>
          <p:spPr>
            <a:xfrm>
              <a:off x="3888804" y="535568"/>
              <a:ext cx="3990804" cy="825809"/>
            </a:xfrm>
            <a:prstGeom prst="ribbon">
              <a:avLst>
                <a:gd name="adj1" fmla="val 12709"/>
                <a:gd name="adj2" fmla="val 484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u="sng" dirty="0" err="1" smtClean="0">
                  <a:ln w="0"/>
                  <a:solidFill>
                    <a:schemeClr val="tx1"/>
                  </a:solidFill>
                  <a:latin typeface="NikoshBAN" panose="02000000000000000000" pitchFamily="2" charset="0"/>
                  <a:cs typeface="NikoshBAN" panose="02000000000000000000" pitchFamily="2" charset="0"/>
                </a:rPr>
                <a:t>পরিচিতি</a:t>
              </a:r>
              <a:r>
                <a:rPr lang="en-US" sz="5400" b="1" u="sng" dirty="0" smtClean="0">
                  <a:ln w="0"/>
                  <a:solidFill>
                    <a:schemeClr val="tx1"/>
                  </a:solidFill>
                  <a:latin typeface="NikoshBAN" panose="02000000000000000000" pitchFamily="2" charset="0"/>
                  <a:cs typeface="NikoshBAN" panose="02000000000000000000" pitchFamily="2" charset="0"/>
                </a:rPr>
                <a:t> </a:t>
              </a:r>
              <a:endParaRPr lang="en-US" sz="5400" b="1" u="sng" dirty="0">
                <a:ln w="0"/>
                <a:solidFill>
                  <a:schemeClr val="tx1"/>
                </a:solidFill>
                <a:latin typeface="NikoshBAN" panose="02000000000000000000" pitchFamily="2" charset="0"/>
                <a:cs typeface="NikoshBAN" panose="02000000000000000000" pitchFamily="2" charset="0"/>
              </a:endParaRPr>
            </a:p>
          </p:txBody>
        </p:sp>
      </p:grpSp>
      <p:sp>
        <p:nvSpPr>
          <p:cNvPr id="7" name="Rectangle 6"/>
          <p:cNvSpPr/>
          <p:nvPr/>
        </p:nvSpPr>
        <p:spPr>
          <a:xfrm>
            <a:off x="1098799" y="513796"/>
            <a:ext cx="3094117" cy="769441"/>
          </a:xfrm>
          <a:prstGeom prst="rect">
            <a:avLst/>
          </a:prstGeom>
        </p:spPr>
        <p:txBody>
          <a:bodyPr wrap="none">
            <a:spAutoFit/>
          </a:bodyPr>
          <a:lstStyle/>
          <a:p>
            <a:pPr lvl="0"/>
            <a:r>
              <a:rPr lang="bn-BD" sz="4400" b="1" u="sng" dirty="0">
                <a:ln w="0"/>
                <a:latin typeface="NikoshBAN" panose="02000000000000000000" pitchFamily="2" charset="0"/>
                <a:cs typeface="NikoshBAN" panose="02000000000000000000" pitchFamily="2" charset="0"/>
              </a:rPr>
              <a:t>শিক্ষক </a:t>
            </a:r>
            <a:r>
              <a:rPr lang="bn-IN" sz="4400" b="1" u="sng" dirty="0">
                <a:ln w="0"/>
                <a:latin typeface="NikoshBAN" panose="02000000000000000000" pitchFamily="2" charset="0"/>
                <a:cs typeface="NikoshBAN" panose="02000000000000000000" pitchFamily="2" charset="0"/>
              </a:rPr>
              <a:t>পরিচিতি </a:t>
            </a:r>
            <a:endParaRPr lang="en-US" sz="4400" b="1" u="sng" dirty="0">
              <a:ln w="0"/>
              <a:latin typeface="NikoshBAN" panose="02000000000000000000" pitchFamily="2" charset="0"/>
              <a:cs typeface="NikoshBAN" panose="02000000000000000000" pitchFamily="2" charset="0"/>
            </a:endParaRPr>
          </a:p>
        </p:txBody>
      </p:sp>
      <p:sp>
        <p:nvSpPr>
          <p:cNvPr id="14" name="Rectangle 13"/>
          <p:cNvSpPr/>
          <p:nvPr/>
        </p:nvSpPr>
        <p:spPr>
          <a:xfrm>
            <a:off x="8236761" y="535568"/>
            <a:ext cx="2600392" cy="769441"/>
          </a:xfrm>
          <a:prstGeom prst="rect">
            <a:avLst/>
          </a:prstGeom>
        </p:spPr>
        <p:txBody>
          <a:bodyPr wrap="none">
            <a:spAutoFit/>
          </a:bodyPr>
          <a:lstStyle/>
          <a:p>
            <a:pPr lvl="0"/>
            <a:r>
              <a:rPr lang="en-US" sz="4400" b="1" u="sng" dirty="0" err="1" smtClean="0">
                <a:ln w="0"/>
                <a:latin typeface="NikoshBAN" panose="02000000000000000000" pitchFamily="2" charset="0"/>
                <a:cs typeface="NikoshBAN" panose="02000000000000000000" pitchFamily="2" charset="0"/>
              </a:rPr>
              <a:t>পাঠ</a:t>
            </a:r>
            <a:r>
              <a:rPr lang="bn-BD" sz="4400" b="1" u="sng" dirty="0" smtClean="0">
                <a:ln w="0"/>
                <a:latin typeface="NikoshBAN" panose="02000000000000000000" pitchFamily="2" charset="0"/>
                <a:cs typeface="NikoshBAN" panose="02000000000000000000" pitchFamily="2" charset="0"/>
              </a:rPr>
              <a:t> </a:t>
            </a:r>
            <a:r>
              <a:rPr lang="bn-IN" sz="4400" b="1" u="sng" dirty="0">
                <a:ln w="0"/>
                <a:latin typeface="NikoshBAN" panose="02000000000000000000" pitchFamily="2" charset="0"/>
                <a:cs typeface="NikoshBAN" panose="02000000000000000000" pitchFamily="2" charset="0"/>
              </a:rPr>
              <a:t>পরিচিতি </a:t>
            </a:r>
            <a:endParaRPr lang="en-US" sz="4400" b="1" u="sng" dirty="0">
              <a:ln w="0"/>
              <a:latin typeface="NikoshBAN" panose="02000000000000000000" pitchFamily="2" charset="0"/>
              <a:cs typeface="NikoshBAN" panose="02000000000000000000" pitchFamily="2" charset="0"/>
            </a:endParaRPr>
          </a:p>
        </p:txBody>
      </p:sp>
      <p:cxnSp>
        <p:nvCxnSpPr>
          <p:cNvPr id="12" name="Straight Connector 11"/>
          <p:cNvCxnSpPr/>
          <p:nvPr/>
        </p:nvCxnSpPr>
        <p:spPr>
          <a:xfrm>
            <a:off x="6413868" y="1698499"/>
            <a:ext cx="44082" cy="4302251"/>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16" name="Straight Connector 15"/>
          <p:cNvCxnSpPr>
            <a:endCxn id="32" idx="4"/>
          </p:cNvCxnSpPr>
          <p:nvPr/>
        </p:nvCxnSpPr>
        <p:spPr>
          <a:xfrm>
            <a:off x="6698340" y="1994434"/>
            <a:ext cx="49235" cy="335097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6100211" y="2159553"/>
            <a:ext cx="71208" cy="3361663"/>
          </a:xfrm>
          <a:prstGeom prst="line">
            <a:avLst/>
          </a:prstGeom>
          <a:ln w="57150"/>
        </p:spPr>
        <p:style>
          <a:lnRef idx="1">
            <a:schemeClr val="dk1"/>
          </a:lnRef>
          <a:fillRef idx="0">
            <a:schemeClr val="dk1"/>
          </a:fillRef>
          <a:effectRef idx="0">
            <a:schemeClr val="dk1"/>
          </a:effectRef>
          <a:fontRef idx="minor">
            <a:schemeClr val="tx1"/>
          </a:fontRef>
        </p:style>
      </p:cxnSp>
      <p:sp>
        <p:nvSpPr>
          <p:cNvPr id="29" name="Oval 28"/>
          <p:cNvSpPr/>
          <p:nvPr/>
        </p:nvSpPr>
        <p:spPr>
          <a:xfrm>
            <a:off x="6320999" y="1590104"/>
            <a:ext cx="185737" cy="12687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 name="Oval 29"/>
          <p:cNvSpPr/>
          <p:nvPr/>
        </p:nvSpPr>
        <p:spPr>
          <a:xfrm>
            <a:off x="6365081" y="5978462"/>
            <a:ext cx="185737" cy="12687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1" name="Oval 30"/>
          <p:cNvSpPr/>
          <p:nvPr/>
        </p:nvSpPr>
        <p:spPr>
          <a:xfrm>
            <a:off x="6605471" y="1994434"/>
            <a:ext cx="185737" cy="12687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Oval 31"/>
          <p:cNvSpPr/>
          <p:nvPr/>
        </p:nvSpPr>
        <p:spPr>
          <a:xfrm>
            <a:off x="6654706" y="5218530"/>
            <a:ext cx="185737" cy="126874"/>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3" name="Oval 32"/>
          <p:cNvSpPr/>
          <p:nvPr/>
        </p:nvSpPr>
        <p:spPr>
          <a:xfrm>
            <a:off x="6088828" y="5515007"/>
            <a:ext cx="185737" cy="12687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4" name="Oval 33"/>
          <p:cNvSpPr/>
          <p:nvPr/>
        </p:nvSpPr>
        <p:spPr>
          <a:xfrm>
            <a:off x="6003131" y="2071395"/>
            <a:ext cx="185737" cy="126874"/>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012" y="1329178"/>
            <a:ext cx="2399373" cy="261021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3" name="Rectangle 22"/>
          <p:cNvSpPr/>
          <p:nvPr/>
        </p:nvSpPr>
        <p:spPr>
          <a:xfrm>
            <a:off x="7617663" y="4004694"/>
            <a:ext cx="3723320" cy="2554545"/>
          </a:xfrm>
          <a:prstGeom prst="rect">
            <a:avLst/>
          </a:prstGeom>
        </p:spPr>
        <p:txBody>
          <a:bodyPr wrap="square">
            <a:spAutoFit/>
          </a:bodyPr>
          <a:lstStyle/>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বিষয়</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বাংলা ১ম পত্র </a:t>
            </a:r>
          </a:p>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শ্রেণি</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৬ষ্ঠ  </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সময়</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৫০ মিনিট </a:t>
            </a:r>
          </a:p>
          <a:p>
            <a:pPr lvl="0"/>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তারিখ</a:t>
            </a:r>
            <a:r>
              <a:rPr lang="bn-BD"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4000" b="1"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১৫.০৫.১৫ খ্রিঃ  </a:t>
            </a:r>
            <a:endParaRPr lang="en-US" sz="4000" b="1"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2474473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par>
                                <p:cTn id="14" presetID="6" presetClass="entr" presetSubtype="3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out)">
                                      <p:cBhvr>
                                        <p:cTn id="16" dur="2000"/>
                                        <p:tgtEl>
                                          <p:spTgt spid="15"/>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2000"/>
                                        <p:tgtEl>
                                          <p:spTgt spid="7"/>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2000"/>
                                        <p:tgtEl>
                                          <p:spTgt spid="14"/>
                                        </p:tgtEl>
                                      </p:cBhvr>
                                    </p:animEffect>
                                  </p:childTnLst>
                                </p:cTn>
                              </p:par>
                              <p:par>
                                <p:cTn id="23" presetID="6" presetClass="entr" presetSubtype="3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out)">
                                      <p:cBhvr>
                                        <p:cTn id="25" dur="2000"/>
                                        <p:tgtEl>
                                          <p:spTgt spid="12"/>
                                        </p:tgtEl>
                                      </p:cBhvr>
                                    </p:animEffect>
                                  </p:childTnLst>
                                </p:cTn>
                              </p:par>
                              <p:par>
                                <p:cTn id="26" presetID="6" presetClass="entr" presetSubtype="3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2000"/>
                                        <p:tgtEl>
                                          <p:spTgt spid="16"/>
                                        </p:tgtEl>
                                      </p:cBhvr>
                                    </p:animEffect>
                                  </p:childTnLst>
                                </p:cTn>
                              </p:par>
                              <p:par>
                                <p:cTn id="29" presetID="6" presetClass="entr" presetSubtype="3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out)">
                                      <p:cBhvr>
                                        <p:cTn id="31" dur="2000"/>
                                        <p:tgtEl>
                                          <p:spTgt spid="17"/>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out)">
                                      <p:cBhvr>
                                        <p:cTn id="34" dur="2000"/>
                                        <p:tgtEl>
                                          <p:spTgt spid="29"/>
                                        </p:tgtEl>
                                      </p:cBhvr>
                                    </p:animEffect>
                                  </p:childTnLst>
                                </p:cTn>
                              </p:par>
                              <p:par>
                                <p:cTn id="35" presetID="6" presetClass="entr" presetSubtype="32"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out)">
                                      <p:cBhvr>
                                        <p:cTn id="37" dur="2000"/>
                                        <p:tgtEl>
                                          <p:spTgt spid="30"/>
                                        </p:tgtEl>
                                      </p:cBhvr>
                                    </p:animEffect>
                                  </p:childTnLst>
                                </p:cTn>
                              </p:par>
                              <p:par>
                                <p:cTn id="38" presetID="6" presetClass="entr" presetSubtype="32"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out)">
                                      <p:cBhvr>
                                        <p:cTn id="40" dur="2000"/>
                                        <p:tgtEl>
                                          <p:spTgt spid="31"/>
                                        </p:tgtEl>
                                      </p:cBhvr>
                                    </p:animEffect>
                                  </p:childTnLst>
                                </p:cTn>
                              </p:par>
                              <p:par>
                                <p:cTn id="41" presetID="6" presetClass="entr" presetSubtype="32"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out)">
                                      <p:cBhvr>
                                        <p:cTn id="43" dur="2000"/>
                                        <p:tgtEl>
                                          <p:spTgt spid="32"/>
                                        </p:tgtEl>
                                      </p:cBhvr>
                                    </p:animEffect>
                                  </p:childTnLst>
                                </p:cTn>
                              </p:par>
                              <p:par>
                                <p:cTn id="44" presetID="6" presetClass="entr" presetSubtype="32"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out)">
                                      <p:cBhvr>
                                        <p:cTn id="46" dur="2000"/>
                                        <p:tgtEl>
                                          <p:spTgt spid="33"/>
                                        </p:tgtEl>
                                      </p:cBhvr>
                                    </p:animEffect>
                                  </p:childTnLst>
                                </p:cTn>
                              </p:par>
                              <p:par>
                                <p:cTn id="47" presetID="6" presetClass="entr" presetSubtype="32"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out)">
                                      <p:cBhvr>
                                        <p:cTn id="49" dur="2000"/>
                                        <p:tgtEl>
                                          <p:spTgt spid="34"/>
                                        </p:tgtEl>
                                      </p:cBhvr>
                                    </p:animEffect>
                                  </p:childTnLst>
                                </p:cTn>
                              </p:par>
                              <p:par>
                                <p:cTn id="50" presetID="6" presetClass="entr" presetSubtype="32"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out)">
                                      <p:cBhvr>
                                        <p:cTn id="52" dur="2000"/>
                                        <p:tgtEl>
                                          <p:spTgt spid="22"/>
                                        </p:tgtEl>
                                      </p:cBhvr>
                                    </p:animEffect>
                                  </p:childTnLst>
                                </p:cTn>
                              </p:par>
                              <p:par>
                                <p:cTn id="53" presetID="6" presetClass="entr" presetSubtype="32"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circle(out)">
                                      <p:cBhvr>
                                        <p:cTn id="5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14" grpId="0"/>
      <p:bldP spid="29" grpId="0" animBg="1"/>
      <p:bldP spid="30" grpId="0" animBg="1"/>
      <p:bldP spid="31" grpId="0" animBg="1"/>
      <p:bldP spid="32" grpId="0" animBg="1"/>
      <p:bldP spid="33" grpId="0" animBg="1"/>
      <p:bldP spid="34"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86" y="208390"/>
            <a:ext cx="11752428" cy="6487422"/>
          </a:xfrm>
          <a:prstGeom prst="ellipse">
            <a:avLst/>
          </a:prstGeom>
          <a:ln>
            <a:noFill/>
          </a:ln>
          <a:effectLst>
            <a:softEdge rad="112500"/>
          </a:effectLst>
        </p:spPr>
      </p:pic>
      <p:sp>
        <p:nvSpPr>
          <p:cNvPr id="2" name="TextBox 1"/>
          <p:cNvSpPr txBox="1"/>
          <p:nvPr/>
        </p:nvSpPr>
        <p:spPr>
          <a:xfrm>
            <a:off x="1907061" y="1876531"/>
            <a:ext cx="8646015" cy="3631763"/>
          </a:xfrm>
          <a:prstGeom prst="rect">
            <a:avLst/>
          </a:prstGeom>
          <a:noFill/>
        </p:spPr>
        <p:txBody>
          <a:bodyPr wrap="square" rtlCol="0">
            <a:spAutoFit/>
          </a:bodyPr>
          <a:lstStyle/>
          <a:p>
            <a:r>
              <a:rPr lang="bn-BD" sz="11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সকল শিক্ষার্থীকে </a:t>
            </a:r>
          </a:p>
          <a:p>
            <a:r>
              <a:rPr lang="bn-BD" sz="11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rPr>
              <a:t>      ধন্যবাদ </a:t>
            </a:r>
            <a:endParaRPr lang="en-US"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6890675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repeatCount="indefinite" fill="hold" grpId="0" nodeType="clickEffect">
                                  <p:stCondLst>
                                    <p:cond delay="0"/>
                                  </p:stCondLst>
                                  <p:endCondLst>
                                    <p:cond evt="onNext" delay="0">
                                      <p:tgtEl>
                                        <p:sldTgt/>
                                      </p:tgtEl>
                                    </p:cond>
                                  </p:endCondLst>
                                  <p:iterate type="lt">
                                    <p:tmPct val="10000"/>
                                  </p:iterate>
                                  <p:childTnLst>
                                    <p:set>
                                      <p:cBhvr>
                                        <p:cTn id="11" dur="1" fill="hold">
                                          <p:stCondLst>
                                            <p:cond delay="0"/>
                                          </p:stCondLst>
                                        </p:cTn>
                                        <p:tgtEl>
                                          <p:spTgt spid="2"/>
                                        </p:tgtEl>
                                        <p:attrNameLst>
                                          <p:attrName>style.visibility</p:attrName>
                                        </p:attrNameLst>
                                      </p:cBhvr>
                                      <p:to>
                                        <p:strVal val="visible"/>
                                      </p:to>
                                    </p:set>
                                    <p:anim calcmode="lin" valueType="num">
                                      <p:cBhvr>
                                        <p:cTn id="12" dur="3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3000" fill="hold"/>
                                        <p:tgtEl>
                                          <p:spTgt spid="2"/>
                                        </p:tgtEl>
                                        <p:attrNameLst>
                                          <p:attrName>ppt_y</p:attrName>
                                        </p:attrNameLst>
                                      </p:cBhvr>
                                      <p:tavLst>
                                        <p:tav tm="0">
                                          <p:val>
                                            <p:strVal val="#ppt_y"/>
                                          </p:val>
                                        </p:tav>
                                        <p:tav tm="100000">
                                          <p:val>
                                            <p:strVal val="#ppt_y"/>
                                          </p:val>
                                        </p:tav>
                                      </p:tavLst>
                                    </p:anim>
                                    <p:anim calcmode="lin" valueType="num">
                                      <p:cBhvr>
                                        <p:cTn id="14" dur="3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3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3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a:xfrm>
            <a:off x="10836322" y="6356350"/>
            <a:ext cx="517478" cy="365125"/>
          </a:xfrm>
        </p:spPr>
        <p:txBody>
          <a:bodyPr/>
          <a:lstStyle/>
          <a:p>
            <a:fld id="{6E4B296D-B6D0-4D63-ABDA-FC1B03B5FFC2}" type="slidenum">
              <a:rPr lang="en-US" smtClean="0"/>
              <a:t>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9048" y="369555"/>
            <a:ext cx="5754378" cy="5503156"/>
          </a:xfrm>
          <a:prstGeom prst="rect">
            <a:avLst/>
          </a:prstGeom>
        </p:spPr>
      </p:pic>
      <p:sp>
        <p:nvSpPr>
          <p:cNvPr id="8" name="TextBox 7"/>
          <p:cNvSpPr txBox="1"/>
          <p:nvPr/>
        </p:nvSpPr>
        <p:spPr>
          <a:xfrm>
            <a:off x="543466" y="5954137"/>
            <a:ext cx="5045776"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এই ছবিটিতে তোমরা ক</a:t>
            </a:r>
            <a:r>
              <a:rPr lang="bn-BD" sz="3200" dirty="0">
                <a:latin typeface="NikoshBAN" panose="02000000000000000000" pitchFamily="2" charset="0"/>
                <a:cs typeface="NikoshBAN" panose="02000000000000000000" pitchFamily="2" charset="0"/>
              </a:rPr>
              <a:t>ী</a:t>
            </a:r>
            <a:r>
              <a:rPr lang="bn-BD" sz="3200" dirty="0" smtClean="0">
                <a:latin typeface="NikoshBAN" panose="02000000000000000000" pitchFamily="2" charset="0"/>
                <a:cs typeface="NikoshBAN" panose="02000000000000000000" pitchFamily="2" charset="0"/>
              </a:rPr>
              <a:t> দেখতে পাচ্ছ?  </a:t>
            </a:r>
            <a:endParaRPr lang="en-US" sz="3200" dirty="0">
              <a:latin typeface="NikoshBAN" panose="02000000000000000000" pitchFamily="2" charset="0"/>
              <a:cs typeface="NikoshBAN" panose="02000000000000000000" pitchFamily="2" charset="0"/>
            </a:endParaRPr>
          </a:p>
        </p:txBody>
      </p:sp>
      <p:sp>
        <p:nvSpPr>
          <p:cNvPr id="9" name="TextBox 8"/>
          <p:cNvSpPr txBox="1"/>
          <p:nvPr/>
        </p:nvSpPr>
        <p:spPr>
          <a:xfrm>
            <a:off x="6306512" y="5966422"/>
            <a:ext cx="5098468"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২য় ছবিটিতে তোমরা ক</a:t>
            </a:r>
            <a:r>
              <a:rPr lang="bn-BD" sz="3200" dirty="0">
                <a:latin typeface="NikoshBAN" panose="02000000000000000000" pitchFamily="2" charset="0"/>
                <a:cs typeface="NikoshBAN" panose="02000000000000000000" pitchFamily="2" charset="0"/>
              </a:rPr>
              <a:t>ী</a:t>
            </a:r>
            <a:r>
              <a:rPr lang="bn-BD" sz="3200" dirty="0" smtClean="0">
                <a:latin typeface="NikoshBAN" panose="02000000000000000000" pitchFamily="2" charset="0"/>
                <a:cs typeface="NikoshBAN" panose="02000000000000000000" pitchFamily="2" charset="0"/>
              </a:rPr>
              <a:t> দেখতে পাচ্ছ ?  </a:t>
            </a:r>
            <a:endParaRPr lang="en-US" sz="3200" dirty="0">
              <a:latin typeface="NikoshBAN" panose="02000000000000000000" pitchFamily="2" charset="0"/>
              <a:cs typeface="NikoshBAN" panose="02000000000000000000" pitchFamily="2"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464" y="275844"/>
            <a:ext cx="5879536" cy="5690578"/>
          </a:xfrm>
          <a:prstGeom prst="rect">
            <a:avLst/>
          </a:prstGeom>
          <a:ln>
            <a:noFill/>
          </a:ln>
          <a:effectLst>
            <a:softEdge rad="112500"/>
          </a:effectLst>
        </p:spPr>
      </p:pic>
    </p:spTree>
    <p:extLst>
      <p:ext uri="{BB962C8B-B14F-4D97-AF65-F5344CB8AC3E}">
        <p14:creationId xmlns:p14="http://schemas.microsoft.com/office/powerpoint/2010/main" val="1834832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70568"/>
            <a:ext cx="5666169" cy="5329814"/>
          </a:xfrm>
          <a:prstGeom prst="rect">
            <a:avLst/>
          </a:prstGeom>
          <a:ln>
            <a:noFill/>
          </a:ln>
          <a:effectLst>
            <a:softEdge rad="112500"/>
          </a:effectLst>
        </p:spPr>
      </p:pic>
      <p:pic>
        <p:nvPicPr>
          <p:cNvPr id="8" name="Picture 7" descr="Charupath2012.pdf - Adobe Reade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saturation sat="65000"/>
                    </a14:imgEffect>
                    <a14:imgEffect>
                      <a14:brightnessContrast bright="-40000"/>
                    </a14:imgEffect>
                  </a14:imgLayer>
                </a14:imgProps>
              </a:ext>
              <a:ext uri="{28A0092B-C50C-407E-A947-70E740481C1C}">
                <a14:useLocalDpi xmlns:a14="http://schemas.microsoft.com/office/drawing/2010/main" val="0"/>
              </a:ext>
            </a:extLst>
          </a:blip>
          <a:srcRect l="48583" t="23539" r="31268" b="17614"/>
          <a:stretch/>
        </p:blipFill>
        <p:spPr>
          <a:xfrm>
            <a:off x="449642" y="370568"/>
            <a:ext cx="4972364" cy="5329814"/>
          </a:xfrm>
          <a:prstGeom prst="rect">
            <a:avLst/>
          </a:prstGeom>
        </p:spPr>
      </p:pic>
      <p:sp>
        <p:nvSpPr>
          <p:cNvPr id="9" name="TextBox 8"/>
          <p:cNvSpPr txBox="1"/>
          <p:nvPr/>
        </p:nvSpPr>
        <p:spPr>
          <a:xfrm>
            <a:off x="449642" y="5882172"/>
            <a:ext cx="4972364"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এই ছবিটিতে তোমরা ক</a:t>
            </a:r>
            <a:r>
              <a:rPr lang="bn-BD" sz="3200" dirty="0">
                <a:latin typeface="NikoshBAN" panose="02000000000000000000" pitchFamily="2" charset="0"/>
                <a:cs typeface="NikoshBAN" panose="02000000000000000000" pitchFamily="2" charset="0"/>
              </a:rPr>
              <a:t>ী</a:t>
            </a:r>
            <a:r>
              <a:rPr lang="bn-BD" sz="3200" dirty="0" smtClean="0">
                <a:latin typeface="NikoshBAN" panose="02000000000000000000" pitchFamily="2" charset="0"/>
                <a:cs typeface="NikoshBAN" panose="02000000000000000000" pitchFamily="2" charset="0"/>
              </a:rPr>
              <a:t> দেখতে পাচ্ছ?  </a:t>
            </a:r>
            <a:endParaRPr lang="en-US" sz="3200" dirty="0">
              <a:latin typeface="NikoshBAN" panose="02000000000000000000" pitchFamily="2" charset="0"/>
              <a:cs typeface="NikoshBAN" panose="02000000000000000000" pitchFamily="2" charset="0"/>
            </a:endParaRPr>
          </a:p>
        </p:txBody>
      </p:sp>
      <p:sp>
        <p:nvSpPr>
          <p:cNvPr id="10" name="TextBox 9"/>
          <p:cNvSpPr txBox="1"/>
          <p:nvPr/>
        </p:nvSpPr>
        <p:spPr>
          <a:xfrm>
            <a:off x="6247918" y="5882172"/>
            <a:ext cx="5584692" cy="523220"/>
          </a:xfrm>
          <a:prstGeom prst="rect">
            <a:avLst/>
          </a:prstGeom>
          <a:noFill/>
        </p:spPr>
        <p:txBody>
          <a:bodyPr wrap="square" rtlCol="0">
            <a:spAutoFit/>
          </a:bodyPr>
          <a:lstStyle/>
          <a:p>
            <a:r>
              <a:rPr lang="en-US" sz="2800" dirty="0" smtClean="0">
                <a:latin typeface="NikoshBAN" panose="02000000000000000000" pitchFamily="2" charset="0"/>
                <a:cs typeface="NikoshBAN" panose="02000000000000000000" pitchFamily="2" charset="0"/>
              </a:rPr>
              <a:t>১</a:t>
            </a:r>
            <a:r>
              <a:rPr lang="bn-BD" sz="2800" dirty="0" smtClean="0">
                <a:latin typeface="NikoshBAN" panose="02000000000000000000" pitchFamily="2" charset="0"/>
                <a:cs typeface="NikoshBAN" panose="02000000000000000000" pitchFamily="2" charset="0"/>
              </a:rPr>
              <a:t>ম ছবি ও ২য় ছবির মধ্যে কোন তফাৎ আছে কী ?  </a:t>
            </a:r>
            <a:endParaRPr lang="en-US" sz="2800" dirty="0">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792204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89171" y="873589"/>
            <a:ext cx="9956042" cy="1569660"/>
          </a:xfrm>
          <a:prstGeom prst="rect">
            <a:avLst/>
          </a:prstGeom>
          <a:noFill/>
        </p:spPr>
        <p:txBody>
          <a:bodyPr wrap="square" rtlCol="0">
            <a:spAutoFit/>
          </a:bodyPr>
          <a:lstStyle/>
          <a:p>
            <a:pPr lvl="1"/>
            <a:r>
              <a:rPr lang="bn-IN" sz="9600"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rPr>
              <a:t>পাখির কাছে ফুলের কাছে</a:t>
            </a:r>
            <a:endParaRPr lang="bn-BD" sz="5400" u="sng" dirty="0" smtClean="0">
              <a:ln w="0"/>
              <a:solidFill>
                <a:schemeClr val="accent1"/>
              </a:solidFill>
              <a:effectLst>
                <a:outerShdw blurRad="38100" dist="25400" dir="5400000" algn="ctr" rotWithShape="0">
                  <a:srgbClr val="6E747A">
                    <a:alpha val="43000"/>
                  </a:srgbClr>
                </a:outerShdw>
              </a:effectLst>
              <a:latin typeface="NikoshBAN" panose="02000000000000000000" pitchFamily="2" charset="0"/>
              <a:cs typeface="NikoshBAN" panose="02000000000000000000" pitchFamily="2" charset="0"/>
            </a:endParaRPr>
          </a:p>
        </p:txBody>
      </p:sp>
      <p:sp>
        <p:nvSpPr>
          <p:cNvPr id="15" name="Rectangle 14"/>
          <p:cNvSpPr/>
          <p:nvPr/>
        </p:nvSpPr>
        <p:spPr>
          <a:xfrm>
            <a:off x="3835464" y="3308163"/>
            <a:ext cx="4663456" cy="1569660"/>
          </a:xfrm>
          <a:prstGeom prst="rect">
            <a:avLst/>
          </a:prstGeom>
        </p:spPr>
        <p:txBody>
          <a:bodyPr wrap="none">
            <a:spAutoFit/>
          </a:bodyPr>
          <a:lstStyle/>
          <a:p>
            <a:r>
              <a:rPr lang="bn-IN" sz="96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আল মাহমুদ</a:t>
            </a:r>
            <a:endParaRPr lang="en-US" sz="96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16469234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446" y="2071601"/>
            <a:ext cx="10750058" cy="830997"/>
          </a:xfrm>
          <a:prstGeom prst="rect">
            <a:avLst/>
          </a:prstGeom>
          <a:noFill/>
        </p:spPr>
        <p:txBody>
          <a:bodyPr wrap="square" lIns="91440" tIns="45720" rIns="91440" bIns="45720">
            <a:spAutoFit/>
          </a:bodyPr>
          <a:lstStyle/>
          <a:p>
            <a:pPr marL="685800" indent="-685800">
              <a:buFont typeface="Wingdings" panose="05000000000000000000" pitchFamily="2" charset="2"/>
              <a:buChar char="v"/>
            </a:pPr>
            <a:r>
              <a:rPr lang="bn-BD"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কবি </a:t>
            </a:r>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আল মাহমুদ এর </a:t>
            </a:r>
            <a:r>
              <a:rPr lang="bn-BD"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সংক্ষিপ্ত পরিচয় বলতে পারবে।</a:t>
            </a:r>
            <a:endParaRPr lang="en-US" sz="4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5" name="TextBox 4"/>
          <p:cNvSpPr txBox="1"/>
          <p:nvPr/>
        </p:nvSpPr>
        <p:spPr>
          <a:xfrm>
            <a:off x="195446" y="3643795"/>
            <a:ext cx="10876410" cy="1596956"/>
          </a:xfrm>
          <a:prstGeom prst="rect">
            <a:avLst/>
          </a:prstGeom>
          <a:noFill/>
        </p:spPr>
        <p:txBody>
          <a:bodyPr wrap="square" rtlCol="0">
            <a:spAutoFit/>
          </a:bodyPr>
          <a:lstStyle/>
          <a:p>
            <a:pPr marL="571500" indent="-571500">
              <a:buFont typeface="Wingdings" panose="05000000000000000000" pitchFamily="2" charset="2"/>
              <a:buChar char="v"/>
            </a:pPr>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মিনার</a:t>
            </a:r>
            <a:r>
              <a:rPr lang="en-US" sz="4800" dirty="0">
                <a:ln w="0"/>
                <a:effectLst>
                  <a:outerShdw blurRad="38100" dist="19050" dir="2700000" algn="tl" rotWithShape="0">
                    <a:schemeClr val="dk1">
                      <a:alpha val="40000"/>
                    </a:schemeClr>
                  </a:outerShdw>
                </a:effectLst>
              </a:rPr>
              <a:t>,</a:t>
            </a:r>
            <a:r>
              <a:rPr lang="en-US" sz="4800" dirty="0" smtClean="0">
                <a:ln w="0"/>
                <a:effectLst>
                  <a:outerShdw blurRad="38100" dist="19050" dir="2700000" algn="tl" rotWithShape="0">
                    <a:schemeClr val="dk1">
                      <a:alpha val="40000"/>
                    </a:schemeClr>
                  </a:outerShdw>
                </a:effectLst>
              </a:rPr>
              <a:t> </a:t>
            </a:r>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গির্জে</a:t>
            </a:r>
            <a:r>
              <a:rPr lang="bn-IN" sz="4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r>
              <a:rPr lang="bn-IN" sz="44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কলরব,</a:t>
            </a:r>
            <a:r>
              <a:rPr lang="en-US"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চৌকিদার,</a:t>
            </a:r>
            <a:r>
              <a:rPr lang="en-US"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দরবার</a:t>
            </a:r>
            <a:r>
              <a:rPr lang="bn-IN" sz="44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4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ইত্যাদি </a:t>
            </a:r>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শব্দের অর্থ উল্লেখ কর</a:t>
            </a:r>
            <a:r>
              <a:rPr lang="bn-BD"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তা দিয়ে বাক্য তৈরি করতে</a:t>
            </a:r>
            <a:r>
              <a:rPr lang="en-US" sz="4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পারবে</a:t>
            </a:r>
            <a:r>
              <a:rPr lang="en-US"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4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27" name="TextBox 26"/>
          <p:cNvSpPr txBox="1"/>
          <p:nvPr/>
        </p:nvSpPr>
        <p:spPr>
          <a:xfrm>
            <a:off x="-297831" y="2863662"/>
            <a:ext cx="9455480" cy="830997"/>
          </a:xfrm>
          <a:prstGeom prst="rect">
            <a:avLst/>
          </a:prstGeom>
          <a:noFill/>
        </p:spPr>
        <p:txBody>
          <a:bodyPr wrap="square" rtlCol="0">
            <a:spAutoFit/>
          </a:bodyPr>
          <a:lstStyle/>
          <a:p>
            <a:pPr marL="1143000" lvl="1" indent="-685800">
              <a:buFont typeface="Wingdings" panose="05000000000000000000" pitchFamily="2" charset="2"/>
              <a:buChar char="v"/>
            </a:pPr>
            <a:r>
              <a:rPr lang="bn-BD"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কবিতাটি শুদ্ধ উচ্চারণে আবৃত্তি করতে পরবে। </a:t>
            </a:r>
            <a:endParaRPr lang="en-US" sz="4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3" name="Rectangle 2"/>
          <p:cNvSpPr/>
          <p:nvPr/>
        </p:nvSpPr>
        <p:spPr>
          <a:xfrm>
            <a:off x="898059" y="1221136"/>
            <a:ext cx="5301451" cy="923330"/>
          </a:xfrm>
          <a:prstGeom prst="rect">
            <a:avLst/>
          </a:prstGeom>
        </p:spPr>
        <p:txBody>
          <a:bodyPr wrap="none">
            <a:spAutoFit/>
          </a:bodyPr>
          <a:lstStyle/>
          <a:p>
            <a:r>
              <a:rPr lang="bn-BD" sz="5400" dirty="0" smtClean="0">
                <a:ln w="0"/>
                <a:solidFill>
                  <a:srgbClr val="00206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এ পাঠ শেষে শিক্ষার্থীরা...</a:t>
            </a:r>
            <a:endParaRPr lang="en-US" sz="5400" dirty="0">
              <a:ln w="0"/>
              <a:solidFill>
                <a:srgbClr val="00206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10" name="TextBox 9"/>
          <p:cNvSpPr txBox="1"/>
          <p:nvPr/>
        </p:nvSpPr>
        <p:spPr>
          <a:xfrm>
            <a:off x="195446" y="5126188"/>
            <a:ext cx="10449808" cy="1569660"/>
          </a:xfrm>
          <a:prstGeom prst="rect">
            <a:avLst/>
          </a:prstGeom>
          <a:noFill/>
        </p:spPr>
        <p:txBody>
          <a:bodyPr wrap="square" rtlCol="0">
            <a:spAutoFit/>
          </a:bodyPr>
          <a:lstStyle/>
          <a:p>
            <a:pPr marL="571500" indent="-571500">
              <a:buFont typeface="Wingdings" panose="05000000000000000000" pitchFamily="2" charset="2"/>
              <a:buChar char="v"/>
            </a:pPr>
            <a:r>
              <a:rPr lang="bn-BD"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জড় প্রকৃতি আর জীব প্রকৃতির মধ্যে যে নিবিড় সম্পর্ক বিদ্যমান তা ব্যাখ্যা ক</a:t>
            </a:r>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রতে পারবে।</a:t>
            </a:r>
            <a:r>
              <a:rPr lang="bn-BD"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endParaRPr lang="en-US" sz="4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
        <p:nvSpPr>
          <p:cNvPr id="4" name="Rectangle 3"/>
          <p:cNvSpPr/>
          <p:nvPr/>
        </p:nvSpPr>
        <p:spPr>
          <a:xfrm>
            <a:off x="5450909" y="151484"/>
            <a:ext cx="2864887" cy="1323439"/>
          </a:xfrm>
          <a:prstGeom prst="rect">
            <a:avLst/>
          </a:prstGeom>
        </p:spPr>
        <p:txBody>
          <a:bodyPr wrap="none">
            <a:spAutoFit/>
          </a:bodyPr>
          <a:lstStyle/>
          <a:p>
            <a:pPr algn="ctr"/>
            <a:r>
              <a:rPr lang="bn-BD" sz="8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শিখনফল</a:t>
            </a:r>
            <a:endParaRPr lang="en-US" sz="80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2161171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edge">
                                      <p:cBhvr>
                                        <p:cTn id="10" dur="2000"/>
                                        <p:tgtEl>
                                          <p:spTgt spid="2">
                                            <p:txEl>
                                              <p:pRg st="0" end="0"/>
                                            </p:txEl>
                                          </p:spTgt>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wedge">
                                      <p:cBhvr>
                                        <p:cTn id="13" dur="2000"/>
                                        <p:tgtEl>
                                          <p:spTgt spid="27">
                                            <p:txEl>
                                              <p:pRg st="0" end="0"/>
                                            </p:txEl>
                                          </p:spTgt>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edge">
                                      <p:cBhvr>
                                        <p:cTn id="16" dur="2000"/>
                                        <p:tgtEl>
                                          <p:spTgt spid="5">
                                            <p:txEl>
                                              <p:pRg st="0" end="0"/>
                                            </p:txEl>
                                          </p:spTgt>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edge">
                                      <p:cBhvr>
                                        <p:cTn id="19"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5" grpId="0" build="allAtOnce"/>
      <p:bldP spid="27" grpId="0" build="allAtOnce"/>
      <p:bldP spid="3" grpId="0" build="allAtOnce"/>
      <p:bldP spid="1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643" y="619433"/>
            <a:ext cx="4111842" cy="4839088"/>
          </a:xfrm>
          <a:prstGeom prst="rect">
            <a:avLst/>
          </a:prstGeom>
          <a:ln w="228600" cap="sq" cmpd="thickThin">
            <a:solidFill>
              <a:srgbClr val="000000"/>
            </a:solidFill>
            <a:prstDash val="solid"/>
            <a:miter lim="800000"/>
          </a:ln>
          <a:effectLst>
            <a:innerShdw blurRad="76200">
              <a:srgbClr val="000000"/>
            </a:innerShdw>
          </a:effectLst>
        </p:spPr>
      </p:pic>
      <p:sp>
        <p:nvSpPr>
          <p:cNvPr id="4" name="Rectangle 3"/>
          <p:cNvSpPr/>
          <p:nvPr/>
        </p:nvSpPr>
        <p:spPr>
          <a:xfrm>
            <a:off x="4727533" y="5726899"/>
            <a:ext cx="2424062" cy="830997"/>
          </a:xfrm>
          <a:prstGeom prst="rect">
            <a:avLst/>
          </a:prstGeom>
        </p:spPr>
        <p:txBody>
          <a:bodyPr wrap="none">
            <a:spAutoFit/>
          </a:bodyPr>
          <a:lstStyle/>
          <a:p>
            <a:r>
              <a:rPr lang="bn-IN" sz="4800" dirty="0" smtClean="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আল মাহমুদ</a:t>
            </a:r>
            <a:endParaRPr lang="en-US" sz="4800" dirty="0">
              <a:ln w="0"/>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4149599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4D136-961B-43B0-A6BB-0CAD2687E120}" type="datetime2">
              <a:rPr lang="en-US" smtClean="0"/>
              <a:t>Sunday, August 07, 2016</a:t>
            </a:fld>
            <a:endParaRPr lang="en-US"/>
          </a:p>
        </p:txBody>
      </p:sp>
      <p:sp>
        <p:nvSpPr>
          <p:cNvPr id="3" name="Footer Placeholder 2"/>
          <p:cNvSpPr>
            <a:spLocks noGrp="1"/>
          </p:cNvSpPr>
          <p:nvPr>
            <p:ph type="ftr" sz="quarter" idx="11"/>
          </p:nvPr>
        </p:nvSpPr>
        <p:spPr/>
        <p:txBody>
          <a:bodyPr/>
          <a:lstStyle/>
          <a:p>
            <a:r>
              <a:rPr lang="bn-BD" smtClean="0"/>
              <a:t>মিজানুর - গাইবান্ধা </a:t>
            </a:r>
            <a:endParaRPr lang="en-US"/>
          </a:p>
        </p:txBody>
      </p:sp>
      <p:sp>
        <p:nvSpPr>
          <p:cNvPr id="4" name="Slide Number Placeholder 3"/>
          <p:cNvSpPr>
            <a:spLocks noGrp="1"/>
          </p:cNvSpPr>
          <p:nvPr>
            <p:ph type="sldNum" sz="quarter" idx="12"/>
          </p:nvPr>
        </p:nvSpPr>
        <p:spPr/>
        <p:txBody>
          <a:bodyPr/>
          <a:lstStyle/>
          <a:p>
            <a:fld id="{6E4B296D-B6D0-4D63-ABDA-FC1B03B5FFC2}" type="slidenum">
              <a:rPr lang="en-US" smtClean="0"/>
              <a:t>9</a:t>
            </a:fld>
            <a:endParaRPr lang="en-US"/>
          </a:p>
        </p:txBody>
      </p:sp>
      <p:graphicFrame>
        <p:nvGraphicFramePr>
          <p:cNvPr id="5" name="Diagram 4"/>
          <p:cNvGraphicFramePr/>
          <p:nvPr>
            <p:extLst>
              <p:ext uri="{D42A27DB-BD31-4B8C-83A1-F6EECF244321}">
                <p14:modId xmlns:p14="http://schemas.microsoft.com/office/powerpoint/2010/main" val="3789499905"/>
              </p:ext>
            </p:extLst>
          </p:nvPr>
        </p:nvGraphicFramePr>
        <p:xfrm>
          <a:off x="6261415" y="358665"/>
          <a:ext cx="5092385" cy="5997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472548593"/>
              </p:ext>
            </p:extLst>
          </p:nvPr>
        </p:nvGraphicFramePr>
        <p:xfrm>
          <a:off x="430207" y="715193"/>
          <a:ext cx="5532035" cy="5481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84859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NikoshBAN"/>
        <a:ea typeface=""/>
        <a:cs typeface="NikoshBAN"/>
      </a:majorFont>
      <a:minorFont>
        <a:latin typeface="NikoshBAN"/>
        <a:ea typeface=""/>
        <a:cs typeface="NikoshBA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1015</TotalTime>
  <Words>1174</Words>
  <Application>Microsoft Office PowerPoint</Application>
  <PresentationFormat>Widescreen</PresentationFormat>
  <Paragraphs>253</Paragraphs>
  <Slides>30</Slides>
  <Notes>28</Notes>
  <HiddenSlides>1</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NikoshBAN</vt:lpstr>
      <vt:lpstr>Vrinda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mijan rahman</cp:lastModifiedBy>
  <cp:revision>105</cp:revision>
  <dcterms:created xsi:type="dcterms:W3CDTF">2015-03-29T16:02:35Z</dcterms:created>
  <dcterms:modified xsi:type="dcterms:W3CDTF">2016-08-07T05:53:41Z</dcterms:modified>
</cp:coreProperties>
</file>